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7" r:id="rId4"/>
    <p:sldId id="266" r:id="rId5"/>
    <p:sldId id="259" r:id="rId6"/>
    <p:sldId id="265" r:id="rId7"/>
    <p:sldId id="260" r:id="rId8"/>
    <p:sldId id="261" r:id="rId9"/>
    <p:sldId id="268" r:id="rId10"/>
    <p:sldId id="263" r:id="rId11"/>
  </p:sldIdLst>
  <p:sldSz cx="12192000" cy="6858000"/>
  <p:notesSz cx="7559675" cy="10691813"/>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92663" autoAdjust="0"/>
  </p:normalViewPr>
  <p:slideViewPr>
    <p:cSldViewPr snapToGrid="0">
      <p:cViewPr varScale="1">
        <p:scale>
          <a:sx n="51" d="100"/>
          <a:sy n="51" d="100"/>
        </p:scale>
        <p:origin x="664" y="1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C0746A45-E80E-4C51-9F18-771452A79BB1}" type="slidenum">
              <a:rPr/>
              <a:pPr/>
              <a:t>‹N°›</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63DDEB09-5547-4E21-BC5C-2D454AC9F641}" type="slidenum">
              <a:rPr/>
              <a:pPr/>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DF69FBEC-DEFB-4307-93B9-D91E220F2EF0}" type="slidenum">
              <a:rPr/>
              <a:pPr/>
              <a:t>‹N°›</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BC0265F1-4E15-490E-8B47-50FE58A817A8}" type="slidenum">
              <a:rPr/>
              <a:pPr/>
              <a:t>‹N°›</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E0BF961D-2F05-4046-8426-5E80423735F0}" type="slidenum">
              <a:rPr/>
              <a:pPr/>
              <a:t>‹N°›</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1662AC7B-40D2-4AF3-B961-545C7C48F4EE}" type="slidenum">
              <a:rPr/>
              <a:pPr/>
              <a:t>‹N°›</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9F2DAB1C-B579-43A4-A097-E90F4BCD33F5}" type="slidenum">
              <a:rPr/>
              <a:pPr/>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2EF4582C-187D-4462-B437-C85DC7E8D875}" type="slidenum">
              <a:rPr/>
              <a:pPr/>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838080" y="365040"/>
            <a:ext cx="10514880" cy="614232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1594AA86-214E-4E09-A76E-B4262344E06F}" type="slidenum">
              <a:rPr/>
              <a:pPr/>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3CC933C2-0BDA-4BBD-B9E5-657745D324D0}" type="slidenum">
              <a:rPr/>
              <a:pPr/>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2EB4B22A-FB13-4520-9D74-3B99386710D5}" type="slidenum">
              <a:rPr/>
              <a:pPr/>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lgn="ctr">
              <a:buNone/>
            </a:pPr>
            <a:endParaRPr lang="fr-FR" sz="4400" b="0" strike="noStrike" spc="-1">
              <a:solidFill>
                <a:srgbClr val="000000"/>
              </a:solidFill>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fr-FR"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BA61355D-CA6B-49F6-A5B8-4B247F82C7A0}" type="slidenum">
              <a:rPr/>
              <a:pPr/>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4880" cy="132480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8" name="PlaceHolder 2"/>
          <p:cNvSpPr>
            <a:spLocks noGrp="1"/>
          </p:cNvSpPr>
          <p:nvPr>
            <p:ph type="body"/>
          </p:nvPr>
        </p:nvSpPr>
        <p:spPr>
          <a:xfrm>
            <a:off x="609480" y="1604520"/>
            <a:ext cx="5353920" cy="1896480"/>
          </a:xfrm>
          <a:prstGeom prst="rect">
            <a:avLst/>
          </a:prstGeom>
          <a:noFill/>
          <a:ln w="0">
            <a:noFill/>
          </a:ln>
        </p:spPr>
        <p:txBody>
          <a:bodyPr lIns="0" tIns="0" rIns="0" bIns="0" anchor="t">
            <a:normAutofit fontScale="71666"/>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2" name="PlaceHolder 3"/>
          <p:cNvSpPr>
            <a:spLocks noGrp="1"/>
          </p:cNvSpPr>
          <p:nvPr>
            <p:ph type="body"/>
          </p:nvPr>
        </p:nvSpPr>
        <p:spPr>
          <a:xfrm>
            <a:off x="6231960" y="1604520"/>
            <a:ext cx="5353920" cy="1896480"/>
          </a:xfrm>
          <a:prstGeom prst="rect">
            <a:avLst/>
          </a:prstGeom>
          <a:noFill/>
          <a:ln w="0">
            <a:noFill/>
          </a:ln>
        </p:spPr>
        <p:txBody>
          <a:bodyPr lIns="0" tIns="0" rIns="0" bIns="0" anchor="t">
            <a:normAutofit fontScale="71666"/>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3" name="PlaceHolder 4"/>
          <p:cNvSpPr>
            <a:spLocks noGrp="1"/>
          </p:cNvSpPr>
          <p:nvPr>
            <p:ph type="body"/>
          </p:nvPr>
        </p:nvSpPr>
        <p:spPr>
          <a:xfrm>
            <a:off x="609480" y="3682080"/>
            <a:ext cx="10972080" cy="1896480"/>
          </a:xfrm>
          <a:prstGeom prst="rect">
            <a:avLst/>
          </a:prstGeom>
          <a:noFill/>
          <a:ln w="0">
            <a:noFill/>
          </a:ln>
        </p:spPr>
        <p:txBody>
          <a:bodyPr lIns="0" tIns="0" rIns="0" bIns="0" anchor="t">
            <a:normAutofit fontScale="71666"/>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Septième niveau de plan</a:t>
            </a:r>
          </a:p>
        </p:txBody>
      </p:sp>
      <p:sp>
        <p:nvSpPr>
          <p:cNvPr id="4" name="PlaceHolder 5"/>
          <p:cNvSpPr>
            <a:spLocks noGrp="1"/>
          </p:cNvSpPr>
          <p:nvPr>
            <p:ph type="ftr" idx="1"/>
          </p:nvPr>
        </p:nvSpPr>
        <p:spPr>
          <a:xfrm>
            <a:off x="4038480" y="6356520"/>
            <a:ext cx="4114080" cy="364320"/>
          </a:xfrm>
          <a:prstGeom prst="rect">
            <a:avLst/>
          </a:prstGeom>
          <a:noFill/>
          <a:ln w="0">
            <a:noFill/>
          </a:ln>
        </p:spPr>
        <p:txBody>
          <a:bodyPr lIns="91440" tIns="45720" rIns="91440" bIns="45720" anchor="ctr">
            <a:noAutofit/>
          </a:bodyPr>
          <a:lstStyle>
            <a:lvl1pPr indent="0" algn="ctr">
              <a:lnSpc>
                <a:spcPct val="100000"/>
              </a:lnSpc>
              <a:buNone/>
              <a:tabLst>
                <a:tab pos="0" algn="l"/>
              </a:tabLst>
              <a:defRPr lang="fr-FR" sz="1400" b="0" strike="noStrike" spc="-1">
                <a:solidFill>
                  <a:srgbClr val="000000"/>
                </a:solidFill>
                <a:latin typeface="Times New Roman"/>
              </a:defRPr>
            </a:lvl1pPr>
          </a:lstStyle>
          <a:p>
            <a:pPr indent="0" algn="ctr">
              <a:lnSpc>
                <a:spcPct val="100000"/>
              </a:lnSpc>
              <a:buNone/>
              <a:tabLst>
                <a:tab pos="0" algn="l"/>
              </a:tabLst>
            </a:pPr>
            <a:r>
              <a:rPr lang="fr-FR" sz="1400" b="0" strike="noStrike" spc="-1">
                <a:solidFill>
                  <a:srgbClr val="000000"/>
                </a:solidFill>
                <a:latin typeface="Times New Roman"/>
              </a:rPr>
              <a:t>&lt;pied de page&gt;</a:t>
            </a:r>
          </a:p>
        </p:txBody>
      </p:sp>
      <p:sp>
        <p:nvSpPr>
          <p:cNvPr id="5" name="PlaceHolder 6"/>
          <p:cNvSpPr>
            <a:spLocks noGrp="1"/>
          </p:cNvSpPr>
          <p:nvPr>
            <p:ph type="sldNum" idx="2"/>
          </p:nvPr>
        </p:nvSpPr>
        <p:spPr>
          <a:xfrm>
            <a:off x="8610480" y="6356520"/>
            <a:ext cx="2742480" cy="364320"/>
          </a:xfrm>
          <a:prstGeom prst="rect">
            <a:avLst/>
          </a:prstGeom>
          <a:noFill/>
          <a:ln w="0">
            <a:noFill/>
          </a:ln>
        </p:spPr>
        <p:txBody>
          <a:bodyPr lIns="91440" tIns="45720" rIns="91440" bIns="45720" anchor="ctr">
            <a:noAutofit/>
          </a:bodyPr>
          <a:lstStyle>
            <a:lvl1pPr indent="0" algn="r" defTabSz="914400">
              <a:lnSpc>
                <a:spcPct val="100000"/>
              </a:lnSpc>
              <a:buNone/>
              <a:tabLst>
                <a:tab pos="0" algn="l"/>
              </a:tabLst>
              <a:defRPr lang="fr-FR" sz="1200" b="0" strike="noStrike" spc="-1">
                <a:solidFill>
                  <a:schemeClr val="dk1">
                    <a:tint val="75000"/>
                  </a:schemeClr>
                </a:solidFill>
                <a:latin typeface="Calibri"/>
              </a:defRPr>
            </a:lvl1pPr>
          </a:lstStyle>
          <a:p>
            <a:pPr indent="0" algn="r" defTabSz="914400">
              <a:lnSpc>
                <a:spcPct val="100000"/>
              </a:lnSpc>
              <a:buNone/>
              <a:tabLst>
                <a:tab pos="0" algn="l"/>
              </a:tabLst>
            </a:pPr>
            <a:fld id="{336A8C88-443C-4719-A789-FB658A0D1A06}" type="slidenum">
              <a:rPr lang="fr-FR" sz="1200" b="0" strike="noStrike" spc="-1">
                <a:solidFill>
                  <a:schemeClr val="dk1">
                    <a:tint val="75000"/>
                  </a:schemeClr>
                </a:solidFill>
                <a:latin typeface="Calibri"/>
              </a:rPr>
              <a:pPr indent="0" algn="r" defTabSz="914400">
                <a:lnSpc>
                  <a:spcPct val="100000"/>
                </a:lnSpc>
                <a:buNone/>
                <a:tabLst>
                  <a:tab pos="0" algn="l"/>
                </a:tabLst>
              </a:pPr>
              <a:t>‹N°›</a:t>
            </a:fld>
            <a:endParaRPr lang="fr-FR" sz="1200" b="0" strike="noStrike" spc="-1">
              <a:solidFill>
                <a:srgbClr val="000000"/>
              </a:solidFill>
              <a:latin typeface="Times New Roman"/>
            </a:endParaRPr>
          </a:p>
        </p:txBody>
      </p:sp>
      <p:sp>
        <p:nvSpPr>
          <p:cNvPr id="6" name="PlaceHolder 7"/>
          <p:cNvSpPr>
            <a:spLocks noGrp="1"/>
          </p:cNvSpPr>
          <p:nvPr>
            <p:ph type="dt" idx="3"/>
          </p:nvPr>
        </p:nvSpPr>
        <p:spPr>
          <a:xfrm>
            <a:off x="838080" y="6356520"/>
            <a:ext cx="2742480" cy="364320"/>
          </a:xfrm>
          <a:prstGeom prst="rect">
            <a:avLst/>
          </a:prstGeom>
          <a:noFill/>
          <a:ln w="0">
            <a:noFill/>
          </a:ln>
        </p:spPr>
        <p:txBody>
          <a:bodyPr lIns="91440" tIns="45720" rIns="91440" bIns="45720" anchor="ctr">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&lt;date/heure&gt;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129F7F2-B2F3-99F3-6BA7-9DA943F1309C}"/>
              </a:ext>
            </a:extLst>
          </p:cNvPr>
          <p:cNvSpPr/>
          <p:nvPr/>
        </p:nvSpPr>
        <p:spPr>
          <a:xfrm>
            <a:off x="0" y="4389120"/>
            <a:ext cx="12192000" cy="2468880"/>
          </a:xfrm>
          <a:prstGeom prst="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43" name="PlaceHolder 1"/>
          <p:cNvSpPr>
            <a:spLocks noGrp="1"/>
          </p:cNvSpPr>
          <p:nvPr>
            <p:ph type="title"/>
          </p:nvPr>
        </p:nvSpPr>
        <p:spPr>
          <a:xfrm>
            <a:off x="4383585" y="2810240"/>
            <a:ext cx="3291480" cy="1578880"/>
          </a:xfrm>
          <a:prstGeom prst="rect">
            <a:avLst/>
          </a:prstGeom>
          <a:noFill/>
          <a:ln w="0">
            <a:noFill/>
          </a:ln>
        </p:spPr>
        <p:txBody>
          <a:bodyPr lIns="91440" tIns="45720" rIns="91440" bIns="45720" anchor="b">
            <a:normAutofit/>
          </a:bodyPr>
          <a:lstStyle/>
          <a:p>
            <a:pPr algn="ctr">
              <a:tabLst>
                <a:tab pos="0" algn="l"/>
              </a:tabLst>
            </a:pPr>
            <a:r>
              <a:rPr lang="fr-FR" sz="2800" strike="noStrike" spc="-1" dirty="0">
                <a:solidFill>
                  <a:schemeClr val="dk1"/>
                </a:solidFill>
                <a:latin typeface="Times New Roman" panose="02020603050405020304" pitchFamily="18" charset="0"/>
                <a:cs typeface="Times New Roman" panose="02020603050405020304" pitchFamily="18" charset="0"/>
              </a:rPr>
              <a:t>CAPET INTERNE</a:t>
            </a:r>
            <a:br>
              <a:rPr lang="fr-FR" sz="2800" strike="noStrike" spc="-1" dirty="0">
                <a:solidFill>
                  <a:schemeClr val="dk1"/>
                </a:solidFill>
                <a:latin typeface="Times New Roman" panose="02020603050405020304" pitchFamily="18" charset="0"/>
                <a:cs typeface="Times New Roman" panose="02020603050405020304" pitchFamily="18" charset="0"/>
              </a:rPr>
            </a:br>
            <a:r>
              <a:rPr lang="fr-FR" sz="2800" strike="noStrike" spc="-1" dirty="0">
                <a:solidFill>
                  <a:schemeClr val="dk1"/>
                </a:solidFill>
                <a:latin typeface="Times New Roman" panose="02020603050405020304" pitchFamily="18" charset="0"/>
                <a:cs typeface="Times New Roman" panose="02020603050405020304" pitchFamily="18" charset="0"/>
              </a:rPr>
              <a:t>EPREUVE ORALE</a:t>
            </a:r>
            <a:br>
              <a:rPr lang="fr-FR" sz="2800" b="0" strike="noStrike" spc="-1" dirty="0">
                <a:solidFill>
                  <a:srgbClr val="000000"/>
                </a:solidFill>
                <a:latin typeface="Arial"/>
              </a:rPr>
            </a:br>
            <a:r>
              <a:rPr lang="fr-FR" sz="2800" b="0" strike="noStrike" spc="-1" dirty="0">
                <a:solidFill>
                  <a:schemeClr val="dk1"/>
                </a:solidFill>
                <a:latin typeface="Times New Roman"/>
              </a:rPr>
              <a:t> </a:t>
            </a:r>
            <a:endParaRPr lang="fr-FR" sz="2800" b="0" strike="noStrike" spc="-1" dirty="0">
              <a:solidFill>
                <a:srgbClr val="000000"/>
              </a:solidFill>
              <a:latin typeface="Arial"/>
            </a:endParaRPr>
          </a:p>
        </p:txBody>
      </p:sp>
      <p:sp>
        <p:nvSpPr>
          <p:cNvPr id="6" name="ZoneTexte 5">
            <a:extLst>
              <a:ext uri="{FF2B5EF4-FFF2-40B4-BE49-F238E27FC236}">
                <a16:creationId xmlns:a16="http://schemas.microsoft.com/office/drawing/2014/main" id="{46F0219E-17E9-40EC-280A-ABEDF1CC314E}"/>
              </a:ext>
            </a:extLst>
          </p:cNvPr>
          <p:cNvSpPr txBox="1"/>
          <p:nvPr/>
        </p:nvSpPr>
        <p:spPr>
          <a:xfrm>
            <a:off x="11171398" y="6380734"/>
            <a:ext cx="625684" cy="369332"/>
          </a:xfrm>
          <a:prstGeom prst="rect">
            <a:avLst/>
          </a:prstGeom>
          <a:noFill/>
        </p:spPr>
        <p:txBody>
          <a:bodyPr wrap="none" rtlCol="0">
            <a:spAutoFit/>
          </a:bodyPr>
          <a:lstStyle/>
          <a:p>
            <a:r>
              <a:rPr lang="fr-FR" dirty="0"/>
              <a:t>Date</a:t>
            </a:r>
          </a:p>
        </p:txBody>
      </p:sp>
      <p:sp>
        <p:nvSpPr>
          <p:cNvPr id="7" name="ZoneTexte 6">
            <a:extLst>
              <a:ext uri="{FF2B5EF4-FFF2-40B4-BE49-F238E27FC236}">
                <a16:creationId xmlns:a16="http://schemas.microsoft.com/office/drawing/2014/main" id="{EB2F49F5-59C3-AB44-C808-2990F57E708F}"/>
              </a:ext>
            </a:extLst>
          </p:cNvPr>
          <p:cNvSpPr txBox="1"/>
          <p:nvPr/>
        </p:nvSpPr>
        <p:spPr>
          <a:xfrm>
            <a:off x="314960" y="6380734"/>
            <a:ext cx="1468864" cy="369332"/>
          </a:xfrm>
          <a:prstGeom prst="rect">
            <a:avLst/>
          </a:prstGeom>
          <a:noFill/>
        </p:spPr>
        <p:txBody>
          <a:bodyPr wrap="none" rtlCol="0">
            <a:spAutoFit/>
          </a:bodyPr>
          <a:lstStyle/>
          <a:p>
            <a:r>
              <a:rPr lang="fr-FR" dirty="0"/>
              <a:t>Nom/Prénom</a:t>
            </a:r>
          </a:p>
        </p:txBody>
      </p:sp>
      <p:pic>
        <p:nvPicPr>
          <p:cNvPr id="9" name="Image 8">
            <a:extLst>
              <a:ext uri="{FF2B5EF4-FFF2-40B4-BE49-F238E27FC236}">
                <a16:creationId xmlns:a16="http://schemas.microsoft.com/office/drawing/2014/main" id="{C6CFA237-A6B8-68CD-8AE1-F13332EBA9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438740" cy="1371791"/>
          </a:xfrm>
          <a:prstGeom prst="rect">
            <a:avLst/>
          </a:prstGeom>
        </p:spPr>
      </p:pic>
      <p:sp>
        <p:nvSpPr>
          <p:cNvPr id="10" name="ZoneTexte 9">
            <a:extLst>
              <a:ext uri="{FF2B5EF4-FFF2-40B4-BE49-F238E27FC236}">
                <a16:creationId xmlns:a16="http://schemas.microsoft.com/office/drawing/2014/main" id="{8E50D70E-47CA-EEE1-ABC0-61CFC17D2B87}"/>
              </a:ext>
            </a:extLst>
          </p:cNvPr>
          <p:cNvSpPr txBox="1"/>
          <p:nvPr/>
        </p:nvSpPr>
        <p:spPr>
          <a:xfrm>
            <a:off x="5195753" y="6380734"/>
            <a:ext cx="1497911" cy="369332"/>
          </a:xfrm>
          <a:prstGeom prst="rect">
            <a:avLst/>
          </a:prstGeom>
          <a:noFill/>
        </p:spPr>
        <p:txBody>
          <a:bodyPr wrap="none" rtlCol="0">
            <a:spAutoFit/>
          </a:bodyPr>
          <a:lstStyle/>
          <a:p>
            <a:r>
              <a:rPr lang="fr-FR" dirty="0"/>
              <a:t>Etablissement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PlaceHolder 1"/>
          <p:cNvSpPr>
            <a:spLocks noGrp="1"/>
          </p:cNvSpPr>
          <p:nvPr>
            <p:ph type="title"/>
          </p:nvPr>
        </p:nvSpPr>
        <p:spPr>
          <a:xfrm>
            <a:off x="838080" y="2142000"/>
            <a:ext cx="10514880" cy="2869560"/>
          </a:xfrm>
          <a:prstGeom prst="rect">
            <a:avLst/>
          </a:prstGeom>
          <a:noFill/>
          <a:ln w="0">
            <a:noFill/>
          </a:ln>
        </p:spPr>
        <p:txBody>
          <a:bodyPr lIns="91440" tIns="45720" rIns="91440" bIns="45720" anchor="ctr">
            <a:noAutofit/>
          </a:bodyPr>
          <a:lstStyle/>
          <a:p>
            <a:pPr indent="0" algn="ctr" defTabSz="914400">
              <a:lnSpc>
                <a:spcPct val="90000"/>
              </a:lnSpc>
              <a:buNone/>
              <a:tabLst>
                <a:tab pos="0" algn="l"/>
              </a:tabLst>
            </a:pPr>
            <a:r>
              <a:rPr lang="fr-FR" sz="4400" b="1" dirty="0">
                <a:latin typeface="Times New Roman" panose="02020603050405020304" pitchFamily="18" charset="0"/>
                <a:cs typeface="Times New Roman" panose="02020603050405020304" pitchFamily="18" charset="0"/>
              </a:rPr>
              <a:t>Conclusion</a:t>
            </a:r>
            <a:endParaRPr lang="fr-FR" sz="4400" b="0" strike="noStrike" spc="-1" dirty="0">
              <a:solidFill>
                <a:srgbClr val="000000"/>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PlaceHolder 1"/>
          <p:cNvSpPr>
            <a:spLocks noGrp="1"/>
          </p:cNvSpPr>
          <p:nvPr>
            <p:ph type="title"/>
          </p:nvPr>
        </p:nvSpPr>
        <p:spPr>
          <a:xfrm>
            <a:off x="838080" y="365040"/>
            <a:ext cx="10514880" cy="13248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fr-FR" sz="3200" b="1" strike="noStrike" spc="-1" dirty="0">
                <a:solidFill>
                  <a:schemeClr val="dk1"/>
                </a:solidFill>
                <a:latin typeface="Times New Roman" panose="02020603050405020304" pitchFamily="18" charset="0"/>
                <a:cs typeface="Times New Roman" panose="02020603050405020304" pitchFamily="18" charset="0"/>
              </a:rPr>
              <a:t>Sommaire</a:t>
            </a:r>
            <a:endParaRPr lang="fr-FR" sz="32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5" name="ZoneTexte 4">
            <a:extLst>
              <a:ext uri="{FF2B5EF4-FFF2-40B4-BE49-F238E27FC236}">
                <a16:creationId xmlns:a16="http://schemas.microsoft.com/office/drawing/2014/main" id="{DB697C8E-B103-3D45-9328-8E45EA74D5BB}"/>
              </a:ext>
            </a:extLst>
          </p:cNvPr>
          <p:cNvSpPr txBox="1"/>
          <p:nvPr/>
        </p:nvSpPr>
        <p:spPr>
          <a:xfrm>
            <a:off x="3048000" y="1775206"/>
            <a:ext cx="6096000" cy="5325560"/>
          </a:xfrm>
          <a:prstGeom prst="rect">
            <a:avLst/>
          </a:prstGeom>
          <a:noFill/>
        </p:spPr>
        <p:txBody>
          <a:bodyPr wrap="square">
            <a:spAutoFit/>
          </a:bodyPr>
          <a:lstStyle/>
          <a:p>
            <a:pPr marL="228600" indent="-228600" defTabSz="914400">
              <a:lnSpc>
                <a:spcPct val="90000"/>
              </a:lnSpc>
              <a:spcBef>
                <a:spcPts val="1001"/>
              </a:spcBef>
              <a:buClr>
                <a:srgbClr val="000000"/>
              </a:buClr>
              <a:buFont typeface="Arial"/>
              <a:buChar char="•"/>
            </a:pPr>
            <a:r>
              <a:rPr lang="fr-FR" sz="2400" b="1" strike="noStrike" spc="-1" dirty="0">
                <a:solidFill>
                  <a:schemeClr val="dk1"/>
                </a:solidFill>
                <a:latin typeface="Times New Roman"/>
              </a:rPr>
              <a:t>Partie 1 : Le système </a:t>
            </a:r>
          </a:p>
          <a:p>
            <a:pPr algn="just">
              <a:lnSpc>
                <a:spcPct val="90000"/>
              </a:lnSpc>
              <a:spcBef>
                <a:spcPts val="1001"/>
              </a:spcBef>
              <a:buClr>
                <a:srgbClr val="000000"/>
              </a:buClr>
            </a:pPr>
            <a:r>
              <a:rPr lang="fr-FR" sz="2400" spc="-1" dirty="0">
                <a:solidFill>
                  <a:schemeClr val="dk1"/>
                </a:solidFill>
                <a:latin typeface="Times New Roman"/>
              </a:rPr>
              <a:t>1.1 Présentation du support utilisé</a:t>
            </a:r>
          </a:p>
          <a:p>
            <a:pPr algn="just" defTabSz="914400">
              <a:lnSpc>
                <a:spcPct val="90000"/>
              </a:lnSpc>
              <a:spcBef>
                <a:spcPts val="1001"/>
              </a:spcBef>
              <a:buClr>
                <a:srgbClr val="000000"/>
              </a:buClr>
            </a:pPr>
            <a:r>
              <a:rPr lang="fr-FR" sz="2400" spc="-1" dirty="0">
                <a:solidFill>
                  <a:schemeClr val="dk1"/>
                </a:solidFill>
                <a:latin typeface="Times New Roman"/>
              </a:rPr>
              <a:t>1.2  A</a:t>
            </a:r>
            <a:r>
              <a:rPr lang="fr-FR" sz="2400" b="0" strike="noStrike" spc="-1" dirty="0">
                <a:solidFill>
                  <a:schemeClr val="dk1"/>
                </a:solidFill>
                <a:latin typeface="Times New Roman"/>
              </a:rPr>
              <a:t>ctivités pratiques</a:t>
            </a:r>
          </a:p>
          <a:p>
            <a:pPr algn="just" defTabSz="914400">
              <a:lnSpc>
                <a:spcPct val="90000"/>
              </a:lnSpc>
              <a:spcBef>
                <a:spcPts val="1001"/>
              </a:spcBef>
              <a:buClr>
                <a:srgbClr val="000000"/>
              </a:buClr>
            </a:pPr>
            <a:endParaRPr lang="fr-FR" sz="2000" b="0" strike="noStrike" spc="-1" dirty="0">
              <a:solidFill>
                <a:srgbClr val="000000"/>
              </a:solidFill>
              <a:latin typeface="Arial"/>
            </a:endParaRPr>
          </a:p>
          <a:p>
            <a:pPr marL="228600" indent="-228600" defTabSz="914400">
              <a:lnSpc>
                <a:spcPct val="90000"/>
              </a:lnSpc>
              <a:spcBef>
                <a:spcPts val="1001"/>
              </a:spcBef>
              <a:buClr>
                <a:srgbClr val="000000"/>
              </a:buClr>
              <a:buFont typeface="Arial"/>
              <a:buChar char="•"/>
              <a:tabLst>
                <a:tab pos="0" algn="l"/>
              </a:tabLst>
            </a:pPr>
            <a:r>
              <a:rPr lang="fr-FR" sz="2400" b="1" strike="noStrike" spc="-1" dirty="0">
                <a:solidFill>
                  <a:schemeClr val="dk1"/>
                </a:solidFill>
                <a:latin typeface="Times New Roman"/>
              </a:rPr>
              <a:t>Partie 2: Exploitation pédagogique</a:t>
            </a:r>
          </a:p>
          <a:p>
            <a:pPr defTabSz="914400">
              <a:lnSpc>
                <a:spcPct val="90000"/>
              </a:lnSpc>
              <a:spcBef>
                <a:spcPts val="1001"/>
              </a:spcBef>
              <a:buClr>
                <a:srgbClr val="000000"/>
              </a:buClr>
              <a:tabLst>
                <a:tab pos="0" algn="l"/>
              </a:tabLst>
            </a:pPr>
            <a:r>
              <a:rPr lang="fr-FR" sz="2400" spc="-1" dirty="0">
                <a:solidFill>
                  <a:schemeClr val="dk1"/>
                </a:solidFill>
                <a:latin typeface="Times New Roman"/>
              </a:rPr>
              <a:t>2.1 Fiche de séquence </a:t>
            </a:r>
          </a:p>
          <a:p>
            <a:pPr defTabSz="914400">
              <a:lnSpc>
                <a:spcPct val="90000"/>
              </a:lnSpc>
              <a:spcBef>
                <a:spcPts val="1001"/>
              </a:spcBef>
              <a:buClr>
                <a:srgbClr val="000000"/>
              </a:buClr>
              <a:tabLst>
                <a:tab pos="0" algn="l"/>
              </a:tabLst>
            </a:pPr>
            <a:r>
              <a:rPr lang="fr-FR" sz="2400" spc="-1" dirty="0">
                <a:solidFill>
                  <a:schemeClr val="dk1"/>
                </a:solidFill>
                <a:latin typeface="Times New Roman"/>
              </a:rPr>
              <a:t>2.2 Fiche de séance </a:t>
            </a:r>
          </a:p>
          <a:p>
            <a:pPr defTabSz="914400">
              <a:lnSpc>
                <a:spcPct val="90000"/>
              </a:lnSpc>
              <a:spcBef>
                <a:spcPts val="1001"/>
              </a:spcBef>
              <a:buClr>
                <a:srgbClr val="000000"/>
              </a:buClr>
              <a:tabLst>
                <a:tab pos="0" algn="l"/>
              </a:tabLst>
            </a:pPr>
            <a:r>
              <a:rPr lang="fr-FR" sz="2400" b="0" strike="noStrike" spc="-1" dirty="0">
                <a:solidFill>
                  <a:schemeClr val="dk1"/>
                </a:solidFill>
                <a:latin typeface="Times New Roman"/>
              </a:rPr>
              <a:t>2.3 Fiche de synthèse</a:t>
            </a:r>
          </a:p>
          <a:p>
            <a:pPr defTabSz="914400">
              <a:lnSpc>
                <a:spcPct val="90000"/>
              </a:lnSpc>
              <a:spcBef>
                <a:spcPts val="1001"/>
              </a:spcBef>
              <a:buClr>
                <a:srgbClr val="000000"/>
              </a:buClr>
              <a:tabLst>
                <a:tab pos="0" algn="l"/>
              </a:tabLst>
            </a:pPr>
            <a:endParaRPr lang="fr-FR" sz="2400" b="1" strike="noStrike" spc="-1" dirty="0">
              <a:solidFill>
                <a:schemeClr val="dk1"/>
              </a:solidFill>
              <a:latin typeface="Times New Roman"/>
            </a:endParaRPr>
          </a:p>
          <a:p>
            <a:pPr marL="228600" indent="-228600" defTabSz="914400">
              <a:lnSpc>
                <a:spcPct val="90000"/>
              </a:lnSpc>
              <a:spcBef>
                <a:spcPts val="1001"/>
              </a:spcBef>
              <a:buClr>
                <a:srgbClr val="000000"/>
              </a:buClr>
              <a:buFont typeface="Arial"/>
              <a:buChar char="•"/>
              <a:tabLst>
                <a:tab pos="0" algn="l"/>
              </a:tabLst>
            </a:pPr>
            <a:r>
              <a:rPr lang="fr-FR" sz="2400" b="1" strike="noStrike" spc="-1" dirty="0">
                <a:solidFill>
                  <a:schemeClr val="dk1"/>
                </a:solidFill>
                <a:latin typeface="Times New Roman"/>
              </a:rPr>
              <a:t>Partie 3: Conclusion</a:t>
            </a:r>
            <a:endParaRPr lang="fr-FR" sz="2400" b="1" strike="noStrike" spc="-1" dirty="0">
              <a:solidFill>
                <a:srgbClr val="000000"/>
              </a:solidFill>
              <a:latin typeface="Arial"/>
            </a:endParaRPr>
          </a:p>
          <a:p>
            <a:pPr defTabSz="914400">
              <a:lnSpc>
                <a:spcPct val="90000"/>
              </a:lnSpc>
              <a:spcBef>
                <a:spcPts val="1001"/>
              </a:spcBef>
              <a:buClr>
                <a:srgbClr val="000000"/>
              </a:buClr>
              <a:tabLst>
                <a:tab pos="0" algn="l"/>
              </a:tabLst>
            </a:pPr>
            <a:endParaRPr lang="fr-FR" sz="2000" b="0" strike="noStrike" spc="-1" dirty="0">
              <a:solidFill>
                <a:schemeClr val="dk1"/>
              </a:solidFill>
              <a:latin typeface="Times New Roman"/>
            </a:endParaRPr>
          </a:p>
          <a:p>
            <a:pPr defTabSz="914400">
              <a:lnSpc>
                <a:spcPct val="90000"/>
              </a:lnSpc>
              <a:spcBef>
                <a:spcPts val="1001"/>
              </a:spcBef>
              <a:buClr>
                <a:srgbClr val="000000"/>
              </a:buClr>
              <a:tabLst>
                <a:tab pos="0" algn="l"/>
              </a:tabLst>
            </a:pPr>
            <a:endParaRPr lang="fr-FR" sz="2000" b="0" strike="noStrike" spc="-1" dirty="0">
              <a:solidFill>
                <a:srgbClr val="000000"/>
              </a:solidFill>
              <a:latin typeface="Arial"/>
            </a:endParaRPr>
          </a:p>
        </p:txBody>
      </p:sp>
      <p:sp>
        <p:nvSpPr>
          <p:cNvPr id="8" name="Triangle isocèle 7">
            <a:extLst>
              <a:ext uri="{FF2B5EF4-FFF2-40B4-BE49-F238E27FC236}">
                <a16:creationId xmlns:a16="http://schemas.microsoft.com/office/drawing/2014/main" id="{B9FDBABA-FD0D-C071-272F-C4B339CCE9CF}"/>
              </a:ext>
            </a:extLst>
          </p:cNvPr>
          <p:cNvSpPr/>
          <p:nvPr/>
        </p:nvSpPr>
        <p:spPr>
          <a:xfrm>
            <a:off x="-2905760" y="2814320"/>
            <a:ext cx="5252720" cy="4043680"/>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id="{AE54582D-158C-2943-1435-44830930FF49}"/>
              </a:ext>
            </a:extLst>
          </p:cNvPr>
          <p:cNvSpPr>
            <a:spLocks noGrp="1"/>
          </p:cNvSpPr>
          <p:nvPr>
            <p:ph/>
          </p:nvPr>
        </p:nvSpPr>
        <p:spPr>
          <a:xfrm>
            <a:off x="4441260" y="2823720"/>
            <a:ext cx="3178740" cy="795780"/>
          </a:xfrm>
        </p:spPr>
        <p:txBody>
          <a:bodyPr>
            <a:noAutofit/>
          </a:bodyPr>
          <a:lstStyle/>
          <a:p>
            <a:pPr marL="0" indent="0" algn="ctr">
              <a:buNone/>
            </a:pPr>
            <a:r>
              <a:rPr lang="fr-FR" sz="3200" b="1" dirty="0">
                <a:latin typeface="Times New Roman" panose="02020603050405020304" pitchFamily="18" charset="0"/>
                <a:cs typeface="Times New Roman" panose="02020603050405020304" pitchFamily="18" charset="0"/>
              </a:rPr>
              <a:t>Partie 1 </a:t>
            </a:r>
          </a:p>
          <a:p>
            <a:pPr marL="0" indent="0" algn="ctr">
              <a:buNone/>
            </a:pPr>
            <a:r>
              <a:rPr lang="fr-FR" sz="3200" b="1" dirty="0">
                <a:latin typeface="Times New Roman" panose="02020603050405020304" pitchFamily="18" charset="0"/>
                <a:cs typeface="Times New Roman" panose="02020603050405020304" pitchFamily="18" charset="0"/>
              </a:rPr>
              <a:t>le système </a:t>
            </a:r>
          </a:p>
        </p:txBody>
      </p:sp>
    </p:spTree>
    <p:extLst>
      <p:ext uri="{BB962C8B-B14F-4D97-AF65-F5344CB8AC3E}">
        <p14:creationId xmlns:p14="http://schemas.microsoft.com/office/powerpoint/2010/main" val="100524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0F78E-2B6C-E2B9-7E49-6E7AB35ABDB7}"/>
            </a:ext>
          </a:extLst>
        </p:cNvPr>
        <p:cNvGrpSpPr/>
        <p:nvPr/>
      </p:nvGrpSpPr>
      <p:grpSpPr>
        <a:xfrm>
          <a:off x="0" y="0"/>
          <a:ext cx="0" cy="0"/>
          <a:chOff x="0" y="0"/>
          <a:chExt cx="0" cy="0"/>
        </a:xfrm>
      </p:grpSpPr>
      <p:sp>
        <p:nvSpPr>
          <p:cNvPr id="45" name="PlaceHolder 1">
            <a:extLst>
              <a:ext uri="{FF2B5EF4-FFF2-40B4-BE49-F238E27FC236}">
                <a16:creationId xmlns:a16="http://schemas.microsoft.com/office/drawing/2014/main" id="{20C52A93-9AEB-DC74-91AA-DD7B997BD810}"/>
              </a:ext>
            </a:extLst>
          </p:cNvPr>
          <p:cNvSpPr>
            <a:spLocks noGrp="1"/>
          </p:cNvSpPr>
          <p:nvPr>
            <p:ph type="title"/>
          </p:nvPr>
        </p:nvSpPr>
        <p:spPr>
          <a:xfrm>
            <a:off x="838080" y="365040"/>
            <a:ext cx="10514880" cy="1324800"/>
          </a:xfrm>
          <a:prstGeom prst="rect">
            <a:avLst/>
          </a:prstGeom>
          <a:noFill/>
          <a:ln w="0">
            <a:noFill/>
          </a:ln>
        </p:spPr>
        <p:txBody>
          <a:bodyPr lIns="91440" tIns="45720" rIns="91440" bIns="45720" anchor="ctr">
            <a:normAutofit/>
          </a:bodyPr>
          <a:lstStyle/>
          <a:p>
            <a:pPr indent="0" algn="ctr" defTabSz="914400">
              <a:lnSpc>
                <a:spcPct val="90000"/>
              </a:lnSpc>
              <a:buNone/>
              <a:tabLst>
                <a:tab pos="0" algn="l"/>
              </a:tabLst>
            </a:pPr>
            <a:r>
              <a:rPr lang="fr-FR" sz="3200" b="1" spc="-1" dirty="0">
                <a:solidFill>
                  <a:schemeClr val="dk1"/>
                </a:solidFill>
                <a:latin typeface="Times New Roman" panose="02020603050405020304" pitchFamily="18" charset="0"/>
                <a:cs typeface="Times New Roman" panose="02020603050405020304" pitchFamily="18" charset="0"/>
              </a:rPr>
              <a:t>1.1 Présentions du support utilisé</a:t>
            </a:r>
          </a:p>
        </p:txBody>
      </p:sp>
      <p:sp>
        <p:nvSpPr>
          <p:cNvPr id="3" name="Triangle isocèle 2">
            <a:extLst>
              <a:ext uri="{FF2B5EF4-FFF2-40B4-BE49-F238E27FC236}">
                <a16:creationId xmlns:a16="http://schemas.microsoft.com/office/drawing/2014/main" id="{8B87E123-0FC1-709C-862D-798DC4FEA981}"/>
              </a:ext>
            </a:extLst>
          </p:cNvPr>
          <p:cNvSpPr/>
          <p:nvPr/>
        </p:nvSpPr>
        <p:spPr>
          <a:xfrm rot="3155966">
            <a:off x="10048392" y="-2167272"/>
            <a:ext cx="5252720" cy="4043680"/>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2" name="ZoneTexte 1">
            <a:extLst>
              <a:ext uri="{FF2B5EF4-FFF2-40B4-BE49-F238E27FC236}">
                <a16:creationId xmlns:a16="http://schemas.microsoft.com/office/drawing/2014/main" id="{6ADA55FC-4EE6-E837-4B7F-7F40072565C9}"/>
              </a:ext>
            </a:extLst>
          </p:cNvPr>
          <p:cNvSpPr txBox="1"/>
          <p:nvPr/>
        </p:nvSpPr>
        <p:spPr>
          <a:xfrm>
            <a:off x="5004388" y="2244756"/>
            <a:ext cx="2182264" cy="369332"/>
          </a:xfrm>
          <a:prstGeom prst="rect">
            <a:avLst/>
          </a:prstGeom>
          <a:noFill/>
        </p:spPr>
        <p:txBody>
          <a:bodyPr wrap="none" rtlCol="0">
            <a:spAutoFit/>
          </a:bodyPr>
          <a:lstStyle/>
          <a:p>
            <a:r>
              <a:rPr lang="fr-FR" dirty="0"/>
              <a:t>Présenter le système </a:t>
            </a:r>
          </a:p>
        </p:txBody>
      </p:sp>
    </p:spTree>
    <p:extLst>
      <p:ext uri="{BB962C8B-B14F-4D97-AF65-F5344CB8AC3E}">
        <p14:creationId xmlns:p14="http://schemas.microsoft.com/office/powerpoint/2010/main" val="1407685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83454F7-4354-A389-2C9B-FBC9D137E208}"/>
              </a:ext>
            </a:extLst>
          </p:cNvPr>
          <p:cNvSpPr/>
          <p:nvPr/>
        </p:nvSpPr>
        <p:spPr>
          <a:xfrm>
            <a:off x="838264" y="-5"/>
            <a:ext cx="2946315" cy="68580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7" name="Groupe 6">
            <a:extLst>
              <a:ext uri="{FF2B5EF4-FFF2-40B4-BE49-F238E27FC236}">
                <a16:creationId xmlns:a16="http://schemas.microsoft.com/office/drawing/2014/main" id="{513D25E6-6393-A78F-D4D4-98A3E0A84F33}"/>
              </a:ext>
            </a:extLst>
          </p:cNvPr>
          <p:cNvGrpSpPr/>
          <p:nvPr/>
        </p:nvGrpSpPr>
        <p:grpSpPr>
          <a:xfrm>
            <a:off x="1417747" y="1730199"/>
            <a:ext cx="1531188" cy="1316447"/>
            <a:chOff x="3055592" y="883828"/>
            <a:chExt cx="1531188" cy="1316447"/>
          </a:xfrm>
        </p:grpSpPr>
        <p:sp>
          <p:nvSpPr>
            <p:cNvPr id="2" name="Ellipse 1">
              <a:extLst>
                <a:ext uri="{FF2B5EF4-FFF2-40B4-BE49-F238E27FC236}">
                  <a16:creationId xmlns:a16="http://schemas.microsoft.com/office/drawing/2014/main" id="{77F27E99-79FF-AC8B-D75F-F1BDCBF6152B}"/>
                </a:ext>
              </a:extLst>
            </p:cNvPr>
            <p:cNvSpPr/>
            <p:nvPr/>
          </p:nvSpPr>
          <p:spPr>
            <a:xfrm>
              <a:off x="3381375" y="1253160"/>
              <a:ext cx="932011" cy="947115"/>
            </a:xfrm>
            <a:prstGeom prst="ellipse">
              <a:avLst/>
            </a:prstGeom>
            <a:solidFill>
              <a:srgbClr val="92D050"/>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dirty="0"/>
                <a:t>1</a:t>
              </a:r>
              <a:endParaRPr lang="fr-FR" sz="2800" dirty="0"/>
            </a:p>
          </p:txBody>
        </p:sp>
        <p:sp>
          <p:nvSpPr>
            <p:cNvPr id="6" name="ZoneTexte 5">
              <a:extLst>
                <a:ext uri="{FF2B5EF4-FFF2-40B4-BE49-F238E27FC236}">
                  <a16:creationId xmlns:a16="http://schemas.microsoft.com/office/drawing/2014/main" id="{31EAF19A-4A4B-D911-BF60-5DAB98218C9C}"/>
                </a:ext>
              </a:extLst>
            </p:cNvPr>
            <p:cNvSpPr txBox="1"/>
            <p:nvPr/>
          </p:nvSpPr>
          <p:spPr>
            <a:xfrm>
              <a:off x="3055592" y="883828"/>
              <a:ext cx="1531188" cy="369332"/>
            </a:xfrm>
            <a:prstGeom prst="rect">
              <a:avLst/>
            </a:prstGeom>
            <a:noFill/>
          </p:spPr>
          <p:txBody>
            <a:bodyPr wrap="none" rtlCol="0">
              <a:spAutoFit/>
            </a:bodyPr>
            <a:lstStyle/>
            <a:p>
              <a:r>
                <a:rPr lang="fr-FR" b="1" u="sng" dirty="0"/>
                <a:t>Prise en main </a:t>
              </a:r>
            </a:p>
          </p:txBody>
        </p:sp>
      </p:grpSp>
      <p:sp>
        <p:nvSpPr>
          <p:cNvPr id="19" name="Rectangle 18">
            <a:extLst>
              <a:ext uri="{FF2B5EF4-FFF2-40B4-BE49-F238E27FC236}">
                <a16:creationId xmlns:a16="http://schemas.microsoft.com/office/drawing/2014/main" id="{7E7D0B73-DCB2-63D9-58A0-E164B5777060}"/>
              </a:ext>
            </a:extLst>
          </p:cNvPr>
          <p:cNvSpPr/>
          <p:nvPr/>
        </p:nvSpPr>
        <p:spPr>
          <a:xfrm>
            <a:off x="4622843" y="1310159"/>
            <a:ext cx="2946315" cy="5547841"/>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9" name="Groupe 8">
            <a:extLst>
              <a:ext uri="{FF2B5EF4-FFF2-40B4-BE49-F238E27FC236}">
                <a16:creationId xmlns:a16="http://schemas.microsoft.com/office/drawing/2014/main" id="{69CE7306-AF9B-CE88-97CE-1CC20999B6E3}"/>
              </a:ext>
            </a:extLst>
          </p:cNvPr>
          <p:cNvGrpSpPr/>
          <p:nvPr/>
        </p:nvGrpSpPr>
        <p:grpSpPr>
          <a:xfrm>
            <a:off x="5338005" y="1730199"/>
            <a:ext cx="1583575" cy="1316447"/>
            <a:chOff x="3055592" y="883828"/>
            <a:chExt cx="1583575" cy="1316447"/>
          </a:xfrm>
        </p:grpSpPr>
        <p:sp>
          <p:nvSpPr>
            <p:cNvPr id="10" name="Ellipse 9">
              <a:extLst>
                <a:ext uri="{FF2B5EF4-FFF2-40B4-BE49-F238E27FC236}">
                  <a16:creationId xmlns:a16="http://schemas.microsoft.com/office/drawing/2014/main" id="{E5A79859-3527-915E-18FA-90A1CA9C37AD}"/>
                </a:ext>
              </a:extLst>
            </p:cNvPr>
            <p:cNvSpPr/>
            <p:nvPr/>
          </p:nvSpPr>
          <p:spPr>
            <a:xfrm>
              <a:off x="3381375" y="1253160"/>
              <a:ext cx="932011" cy="947115"/>
            </a:xfrm>
            <a:prstGeom prst="ellipse">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dirty="0"/>
                <a:t>2</a:t>
              </a:r>
              <a:endParaRPr lang="fr-FR" sz="2800" dirty="0"/>
            </a:p>
          </p:txBody>
        </p:sp>
        <p:sp>
          <p:nvSpPr>
            <p:cNvPr id="11" name="ZoneTexte 10">
              <a:extLst>
                <a:ext uri="{FF2B5EF4-FFF2-40B4-BE49-F238E27FC236}">
                  <a16:creationId xmlns:a16="http://schemas.microsoft.com/office/drawing/2014/main" id="{973C4ABE-31BB-F6C3-B369-3CFACB140A7A}"/>
                </a:ext>
              </a:extLst>
            </p:cNvPr>
            <p:cNvSpPr txBox="1"/>
            <p:nvPr/>
          </p:nvSpPr>
          <p:spPr>
            <a:xfrm>
              <a:off x="3055592" y="883828"/>
              <a:ext cx="1583575" cy="369332"/>
            </a:xfrm>
            <a:prstGeom prst="rect">
              <a:avLst/>
            </a:prstGeom>
            <a:noFill/>
          </p:spPr>
          <p:txBody>
            <a:bodyPr wrap="none" rtlCol="0">
              <a:spAutoFit/>
            </a:bodyPr>
            <a:lstStyle/>
            <a:p>
              <a:r>
                <a:rPr lang="fr-FR" b="1" u="sng" dirty="0"/>
                <a:t>Manipulation </a:t>
              </a:r>
            </a:p>
          </p:txBody>
        </p:sp>
      </p:grpSp>
      <p:sp>
        <p:nvSpPr>
          <p:cNvPr id="20" name="Rectangle 19">
            <a:extLst>
              <a:ext uri="{FF2B5EF4-FFF2-40B4-BE49-F238E27FC236}">
                <a16:creationId xmlns:a16="http://schemas.microsoft.com/office/drawing/2014/main" id="{8DBB1218-7D43-A2D1-32F0-7B5F36FE0820}"/>
              </a:ext>
            </a:extLst>
          </p:cNvPr>
          <p:cNvSpPr/>
          <p:nvPr/>
        </p:nvSpPr>
        <p:spPr>
          <a:xfrm>
            <a:off x="8407125" y="-5"/>
            <a:ext cx="2946315" cy="6858005"/>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F31FBCA5-2CB9-B705-A259-48E3696E1DF4}"/>
              </a:ext>
            </a:extLst>
          </p:cNvPr>
          <p:cNvGrpSpPr/>
          <p:nvPr/>
        </p:nvGrpSpPr>
        <p:grpSpPr>
          <a:xfrm>
            <a:off x="8843582" y="1734019"/>
            <a:ext cx="1665438" cy="1659327"/>
            <a:chOff x="3073835" y="5056202"/>
            <a:chExt cx="1701537" cy="1767643"/>
          </a:xfrm>
        </p:grpSpPr>
        <p:grpSp>
          <p:nvGrpSpPr>
            <p:cNvPr id="13" name="Groupe 12">
              <a:extLst>
                <a:ext uri="{FF2B5EF4-FFF2-40B4-BE49-F238E27FC236}">
                  <a16:creationId xmlns:a16="http://schemas.microsoft.com/office/drawing/2014/main" id="{99201678-9F6F-5624-34FA-6523433A9A45}"/>
                </a:ext>
              </a:extLst>
            </p:cNvPr>
            <p:cNvGrpSpPr/>
            <p:nvPr/>
          </p:nvGrpSpPr>
          <p:grpSpPr>
            <a:xfrm>
              <a:off x="3719634" y="5056202"/>
              <a:ext cx="1055738" cy="1336486"/>
              <a:chOff x="3635938" y="1315315"/>
              <a:chExt cx="1055738" cy="1336486"/>
            </a:xfrm>
          </p:grpSpPr>
          <p:sp>
            <p:nvSpPr>
              <p:cNvPr id="14" name="Ellipse 13">
                <a:extLst>
                  <a:ext uri="{FF2B5EF4-FFF2-40B4-BE49-F238E27FC236}">
                    <a16:creationId xmlns:a16="http://schemas.microsoft.com/office/drawing/2014/main" id="{C38B664E-89DB-0CA2-57DB-D2CCFD5762DB}"/>
                  </a:ext>
                </a:extLst>
              </p:cNvPr>
              <p:cNvSpPr/>
              <p:nvPr/>
            </p:nvSpPr>
            <p:spPr>
              <a:xfrm>
                <a:off x="3697802" y="1704686"/>
                <a:ext cx="932011" cy="947115"/>
              </a:xfrm>
              <a:prstGeom prst="ellipse">
                <a:avLst/>
              </a:prstGeom>
              <a:solidFill>
                <a:srgbClr val="EE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dirty="0"/>
                  <a:t>3</a:t>
                </a:r>
                <a:endParaRPr lang="fr-FR" sz="2800" dirty="0"/>
              </a:p>
            </p:txBody>
          </p:sp>
          <p:sp>
            <p:nvSpPr>
              <p:cNvPr id="15" name="ZoneTexte 14">
                <a:extLst>
                  <a:ext uri="{FF2B5EF4-FFF2-40B4-BE49-F238E27FC236}">
                    <a16:creationId xmlns:a16="http://schemas.microsoft.com/office/drawing/2014/main" id="{35765A33-1ACD-10F1-1340-48BD2637DAA7}"/>
                  </a:ext>
                </a:extLst>
              </p:cNvPr>
              <p:cNvSpPr txBox="1"/>
              <p:nvPr/>
            </p:nvSpPr>
            <p:spPr>
              <a:xfrm>
                <a:off x="3635938" y="1315315"/>
                <a:ext cx="1055738" cy="369332"/>
              </a:xfrm>
              <a:prstGeom prst="rect">
                <a:avLst/>
              </a:prstGeom>
              <a:noFill/>
            </p:spPr>
            <p:txBody>
              <a:bodyPr wrap="none" rtlCol="0">
                <a:spAutoFit/>
              </a:bodyPr>
              <a:lstStyle/>
              <a:p>
                <a:r>
                  <a:rPr lang="fr-FR" b="1" u="sng" dirty="0"/>
                  <a:t>Mesures </a:t>
                </a:r>
              </a:p>
            </p:txBody>
          </p:sp>
        </p:grpSp>
        <p:sp>
          <p:nvSpPr>
            <p:cNvPr id="16" name="ZoneTexte 15">
              <a:extLst>
                <a:ext uri="{FF2B5EF4-FFF2-40B4-BE49-F238E27FC236}">
                  <a16:creationId xmlns:a16="http://schemas.microsoft.com/office/drawing/2014/main" id="{6B7E0327-C66F-E093-9752-DC598E7F73A4}"/>
                </a:ext>
              </a:extLst>
            </p:cNvPr>
            <p:cNvSpPr txBox="1"/>
            <p:nvPr/>
          </p:nvSpPr>
          <p:spPr>
            <a:xfrm>
              <a:off x="3073835" y="6454513"/>
              <a:ext cx="237566" cy="369332"/>
            </a:xfrm>
            <a:prstGeom prst="rect">
              <a:avLst/>
            </a:prstGeom>
            <a:noFill/>
          </p:spPr>
          <p:txBody>
            <a:bodyPr wrap="none" rtlCol="0">
              <a:spAutoFit/>
            </a:bodyPr>
            <a:lstStyle/>
            <a:p>
              <a:r>
                <a:rPr lang="fr-FR" dirty="0"/>
                <a:t> </a:t>
              </a:r>
              <a:endParaRPr lang="fr-FR" sz="1600" dirty="0"/>
            </a:p>
          </p:txBody>
        </p:sp>
      </p:grpSp>
      <p:sp>
        <p:nvSpPr>
          <p:cNvPr id="23" name="PlaceHolder 1">
            <a:extLst>
              <a:ext uri="{FF2B5EF4-FFF2-40B4-BE49-F238E27FC236}">
                <a16:creationId xmlns:a16="http://schemas.microsoft.com/office/drawing/2014/main" id="{96ABF209-6F40-2F11-6812-1344E06E2DA3}"/>
              </a:ext>
            </a:extLst>
          </p:cNvPr>
          <p:cNvSpPr txBox="1">
            <a:spLocks/>
          </p:cNvSpPr>
          <p:nvPr/>
        </p:nvSpPr>
        <p:spPr>
          <a:xfrm>
            <a:off x="838560" y="117335"/>
            <a:ext cx="10514880" cy="1324800"/>
          </a:xfrm>
          <a:prstGeom prst="rect">
            <a:avLst/>
          </a:prstGeom>
          <a:noFill/>
          <a:ln w="0">
            <a:noFill/>
          </a:ln>
        </p:spPr>
        <p:txBody>
          <a:bodyPr lIns="91440" tIns="45720" rIns="91440" bIns="4572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0" algn="l"/>
              </a:tabLst>
            </a:pPr>
            <a:r>
              <a:rPr lang="fr-FR" sz="3200" b="1" spc="-1" dirty="0">
                <a:solidFill>
                  <a:schemeClr val="dk1"/>
                </a:solidFill>
                <a:latin typeface="Times New Roman" panose="02020603050405020304" pitchFamily="18" charset="0"/>
                <a:cs typeface="Times New Roman" panose="02020603050405020304" pitchFamily="18" charset="0"/>
              </a:rPr>
              <a:t>1.2 </a:t>
            </a:r>
            <a:r>
              <a:rPr lang="fr-FR" sz="3200" b="1" spc="-1" dirty="0">
                <a:solidFill>
                  <a:schemeClr val="dk1"/>
                </a:solidFill>
                <a:latin typeface="Times New Roman"/>
              </a:rPr>
              <a:t>A</a:t>
            </a:r>
            <a:r>
              <a:rPr lang="fr-FR" sz="3200" b="1" strike="noStrike" spc="-1" dirty="0">
                <a:solidFill>
                  <a:schemeClr val="dk1"/>
                </a:solidFill>
                <a:latin typeface="Times New Roman"/>
              </a:rPr>
              <a:t>ctivités pratiques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FB96D8-9948-B657-9902-FB57F08FC271}"/>
              </a:ext>
            </a:extLst>
          </p:cNvPr>
          <p:cNvSpPr>
            <a:spLocks noGrp="1"/>
          </p:cNvSpPr>
          <p:nvPr>
            <p:ph type="title"/>
          </p:nvPr>
        </p:nvSpPr>
        <p:spPr>
          <a:xfrm>
            <a:off x="838560" y="2766600"/>
            <a:ext cx="10514880" cy="1324800"/>
          </a:xfrm>
        </p:spPr>
        <p:txBody>
          <a:bodyPr/>
          <a:lstStyle/>
          <a:p>
            <a:pPr algn="ctr"/>
            <a:r>
              <a:rPr lang="fr-FR" sz="3200" b="1" dirty="0">
                <a:latin typeface="Times New Roman" panose="02020603050405020304" pitchFamily="18" charset="0"/>
                <a:cs typeface="Times New Roman" panose="02020603050405020304" pitchFamily="18" charset="0"/>
              </a:rPr>
              <a:t>Partie 2</a:t>
            </a:r>
            <a:br>
              <a:rPr lang="fr-FR" sz="3200" b="1" dirty="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 Exploitation pédagogique</a:t>
            </a:r>
          </a:p>
        </p:txBody>
      </p:sp>
    </p:spTree>
    <p:extLst>
      <p:ext uri="{BB962C8B-B14F-4D97-AF65-F5344CB8AC3E}">
        <p14:creationId xmlns:p14="http://schemas.microsoft.com/office/powerpoint/2010/main" val="543509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laceHolder 1"/>
          <p:cNvSpPr>
            <a:spLocks noGrp="1"/>
          </p:cNvSpPr>
          <p:nvPr>
            <p:ph/>
          </p:nvPr>
        </p:nvSpPr>
        <p:spPr>
          <a:xfrm>
            <a:off x="3892747" y="81856"/>
            <a:ext cx="4406505" cy="639720"/>
          </a:xfrm>
          <a:prstGeom prst="rect">
            <a:avLst/>
          </a:prstGeom>
          <a:noFill/>
          <a:ln w="0">
            <a:noFill/>
          </a:ln>
        </p:spPr>
        <p:txBody>
          <a:bodyPr lIns="91440" tIns="45720" rIns="91440" bIns="45720" anchor="t">
            <a:normAutofit/>
          </a:bodyPr>
          <a:lstStyle/>
          <a:p>
            <a:pPr indent="0" defTabSz="914400">
              <a:lnSpc>
                <a:spcPct val="90000"/>
              </a:lnSpc>
              <a:spcBef>
                <a:spcPts val="1001"/>
              </a:spcBef>
              <a:buNone/>
              <a:tabLst>
                <a:tab pos="0" algn="l"/>
              </a:tabLst>
            </a:pPr>
            <a:r>
              <a:rPr lang="fr-FR" sz="3200" b="1" strike="noStrike" spc="-1" dirty="0">
                <a:solidFill>
                  <a:schemeClr val="dk1"/>
                </a:solidFill>
                <a:latin typeface="Times New Roman" panose="02020603050405020304" pitchFamily="18" charset="0"/>
                <a:cs typeface="Times New Roman" panose="02020603050405020304" pitchFamily="18" charset="0"/>
              </a:rPr>
              <a:t>2.1 Fiche de séquence</a:t>
            </a:r>
            <a:endParaRPr lang="fr-FR" sz="3200" b="1" strike="noStrike" spc="-1" dirty="0">
              <a:solidFill>
                <a:srgbClr val="000000"/>
              </a:solidFill>
              <a:latin typeface="Times New Roman" panose="02020603050405020304" pitchFamily="18" charset="0"/>
              <a:cs typeface="Times New Roman" panose="02020603050405020304" pitchFamily="18" charset="0"/>
            </a:endParaRPr>
          </a:p>
          <a:p>
            <a:pPr indent="0" defTabSz="914400">
              <a:lnSpc>
                <a:spcPct val="90000"/>
              </a:lnSpc>
              <a:spcBef>
                <a:spcPts val="1001"/>
              </a:spcBef>
              <a:buNone/>
              <a:tabLst>
                <a:tab pos="0" algn="l"/>
              </a:tabLst>
            </a:pPr>
            <a:endParaRPr lang="fr-FR" sz="2800" b="0" strike="noStrike" spc="-1" dirty="0">
              <a:solidFill>
                <a:srgbClr val="000000"/>
              </a:solidFill>
              <a:latin typeface="Arial"/>
            </a:endParaRPr>
          </a:p>
        </p:txBody>
      </p:sp>
      <p:graphicFrame>
        <p:nvGraphicFramePr>
          <p:cNvPr id="58" name="Tableau 57"/>
          <p:cNvGraphicFramePr/>
          <p:nvPr>
            <p:extLst>
              <p:ext uri="{D42A27DB-BD31-4B8C-83A1-F6EECF244321}">
                <p14:modId xmlns:p14="http://schemas.microsoft.com/office/powerpoint/2010/main" val="427740744"/>
              </p:ext>
            </p:extLst>
          </p:nvPr>
        </p:nvGraphicFramePr>
        <p:xfrm>
          <a:off x="321949" y="892901"/>
          <a:ext cx="11548100" cy="3588030"/>
        </p:xfrm>
        <a:graphic>
          <a:graphicData uri="http://schemas.openxmlformats.org/drawingml/2006/table">
            <a:tbl>
              <a:tblPr/>
              <a:tblGrid>
                <a:gridCol w="5132040">
                  <a:extLst>
                    <a:ext uri="{9D8B030D-6E8A-4147-A177-3AD203B41FA5}">
                      <a16:colId xmlns:a16="http://schemas.microsoft.com/office/drawing/2014/main" val="20000"/>
                    </a:ext>
                  </a:extLst>
                </a:gridCol>
                <a:gridCol w="6416060">
                  <a:extLst>
                    <a:ext uri="{9D8B030D-6E8A-4147-A177-3AD203B41FA5}">
                      <a16:colId xmlns:a16="http://schemas.microsoft.com/office/drawing/2014/main" val="20001"/>
                    </a:ext>
                  </a:extLst>
                </a:gridCol>
              </a:tblGrid>
              <a:tr h="472270">
                <a:tc>
                  <a:txBody>
                    <a:bodyPr/>
                    <a:lstStyle/>
                    <a:p>
                      <a:r>
                        <a:rPr lang="fr-FR" sz="1400" b="1" strike="noStrike" spc="-1" dirty="0">
                          <a:solidFill>
                            <a:srgbClr val="000000"/>
                          </a:solidFill>
                          <a:latin typeface="Times New Roman" panose="02020603050405020304" pitchFamily="18" charset="0"/>
                          <a:cs typeface="Times New Roman" panose="02020603050405020304" pitchFamily="18" charset="0"/>
                        </a:rPr>
                        <a:t>Thème de séquence :</a:t>
                      </a:r>
                    </a:p>
                  </a:txBody>
                  <a:tcPr marL="36000" marR="36000">
                    <a:lnL w="7200">
                      <a:solidFill>
                        <a:srgbClr val="000000"/>
                      </a:solidFill>
                      <a:prstDash val="solid"/>
                    </a:lnL>
                    <a:lnR w="7200" cap="flat" cmpd="sng" algn="ctr">
                      <a:solidFill>
                        <a:srgbClr val="000000"/>
                      </a:solidFill>
                      <a:prstDash val="solid"/>
                      <a:round/>
                      <a:headEnd type="none" w="med" len="med"/>
                      <a:tailEnd type="none" w="med" len="med"/>
                    </a:lnR>
                    <a:lnT w="7200">
                      <a:solidFill>
                        <a:srgbClr val="000000"/>
                      </a:solidFill>
                      <a:prstDash val="solid"/>
                    </a:lnT>
                    <a:lnB w="7200">
                      <a:solidFill>
                        <a:srgbClr val="000000"/>
                      </a:solidFill>
                      <a:prstDash val="solid"/>
                    </a:lnB>
                    <a:noFill/>
                  </a:tcPr>
                </a:tc>
                <a:tc>
                  <a:txBody>
                    <a:bodyPr/>
                    <a:lstStyle/>
                    <a:p>
                      <a:pPr marL="0" algn="l" defTabSz="914400" rtl="0" eaLnBrk="1" latinLnBrk="0" hangingPunct="1"/>
                      <a:r>
                        <a:rPr lang="fr-FR" sz="1400" b="1" strike="noStrike" kern="1200" spc="-1" dirty="0">
                          <a:solidFill>
                            <a:srgbClr val="000000"/>
                          </a:solidFill>
                          <a:latin typeface="Times New Roman" panose="02020603050405020304" pitchFamily="18" charset="0"/>
                          <a:ea typeface="Microsoft YaHei"/>
                          <a:cs typeface="Times New Roman" panose="02020603050405020304" pitchFamily="18" charset="0"/>
                        </a:rPr>
                        <a:t>Durée :  Durée total et durée des TP et des TD </a:t>
                      </a:r>
                    </a:p>
                    <a:p>
                      <a:endParaRPr lang="fr-FR" sz="1400" b="1"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cap="flat" cmpd="sng" algn="ctr">
                      <a:solidFill>
                        <a:srgbClr val="000000"/>
                      </a:solidFill>
                      <a:prstDash val="solid"/>
                      <a:round/>
                      <a:headEnd type="none" w="med" len="med"/>
                      <a:tailEnd type="none" w="med" len="med"/>
                    </a:lnL>
                    <a:lnR w="7200">
                      <a:solidFill>
                        <a:srgbClr val="000000"/>
                      </a:solidFill>
                      <a:prstDash val="solid"/>
                    </a:lnR>
                    <a:lnT w="7200">
                      <a:solidFill>
                        <a:srgbClr val="000000"/>
                      </a:solidFill>
                      <a:prstDash val="solid"/>
                    </a:lnT>
                    <a:lnB w="72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337489">
                <a:tc gridSpan="2">
                  <a:txBody>
                    <a:bodyPr/>
                    <a:lstStyle/>
                    <a:p>
                      <a:pPr algn="ctr"/>
                      <a:r>
                        <a:rPr lang="fr-FR" sz="1400" b="1" strike="noStrike" spc="-1" dirty="0">
                          <a:solidFill>
                            <a:srgbClr val="000000"/>
                          </a:solidFill>
                          <a:latin typeface="Times New Roman" panose="02020603050405020304" pitchFamily="18" charset="0"/>
                          <a:cs typeface="Times New Roman" panose="02020603050405020304" pitchFamily="18" charset="0"/>
                        </a:rPr>
                        <a:t>Objectif</a:t>
                      </a:r>
                      <a:r>
                        <a:rPr lang="fr-FR" sz="1400" b="1" strike="noStrike" spc="-1" baseline="0" dirty="0">
                          <a:solidFill>
                            <a:srgbClr val="000000"/>
                          </a:solidFill>
                          <a:latin typeface="Times New Roman" panose="02020603050405020304" pitchFamily="18" charset="0"/>
                          <a:cs typeface="Times New Roman" panose="02020603050405020304" pitchFamily="18" charset="0"/>
                        </a:rPr>
                        <a:t> (s) de la séquence:                                                                                                                                                                                                                </a:t>
                      </a:r>
                      <a:endParaRPr lang="fr-FR" sz="1400" b="1"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noFill/>
                  </a:tcPr>
                </a:tc>
                <a:tc hMerge="1">
                  <a:txBody>
                    <a:bodyPr/>
                    <a:lstStyle/>
                    <a:p>
                      <a:endParaRPr lang="fr-FR" sz="1400" b="1" strike="noStrike" spc="-1" dirty="0">
                        <a:solidFill>
                          <a:srgbClr val="000000"/>
                        </a:solidFill>
                        <a:latin typeface="Arial"/>
                      </a:endParaRPr>
                    </a:p>
                  </a:txBody>
                  <a:tcPr marL="36000" marR="36000">
                    <a:lnL w="7200" cap="flat" cmpd="sng" algn="ctr">
                      <a:solidFill>
                        <a:srgbClr val="000000"/>
                      </a:solidFill>
                      <a:prstDash val="solid"/>
                      <a:round/>
                      <a:headEnd type="none" w="med" len="med"/>
                      <a:tailEnd type="none" w="med" len="med"/>
                    </a:lnL>
                    <a:lnR w="7200">
                      <a:solidFill>
                        <a:srgbClr val="000000"/>
                      </a:solidFill>
                      <a:prstDash val="soli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277806">
                <a:tc>
                  <a:txBody>
                    <a:bodyPr/>
                    <a:lstStyle/>
                    <a:p>
                      <a:r>
                        <a:rPr lang="fr-FR" sz="1400" b="1" strike="noStrike" spc="-1" dirty="0">
                          <a:solidFill>
                            <a:srgbClr val="000000"/>
                          </a:solidFill>
                          <a:latin typeface="Times New Roman" panose="02020603050405020304" pitchFamily="18" charset="0"/>
                          <a:cs typeface="Times New Roman" panose="02020603050405020304" pitchFamily="18" charset="0"/>
                        </a:rPr>
                        <a:t>Compétences :</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r>
                        <a:rPr lang="fr-FR" sz="1400" b="1" strike="noStrike" spc="-1" dirty="0">
                          <a:solidFill>
                            <a:srgbClr val="000000"/>
                          </a:solidFill>
                          <a:latin typeface="Times New Roman" panose="02020603050405020304" pitchFamily="18" charset="0"/>
                          <a:cs typeface="Times New Roman" panose="02020603050405020304" pitchFamily="18" charset="0"/>
                        </a:rPr>
                        <a:t>Connaissances :</a:t>
                      </a:r>
                    </a:p>
                  </a:txBody>
                  <a:tcPr marL="36000" marR="36000">
                    <a:lnL w="7200" cap="flat" cmpd="sng" algn="ctr">
                      <a:solidFill>
                        <a:srgbClr val="000000"/>
                      </a:solidFill>
                      <a:prstDash val="solid"/>
                      <a:round/>
                      <a:headEnd type="none" w="med" len="med"/>
                      <a:tailEnd type="none" w="med" len="med"/>
                    </a:lnL>
                    <a:lnR w="7200">
                      <a:solidFill>
                        <a:srgbClr val="000000"/>
                      </a:solidFill>
                      <a:prstDash val="soli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337489">
                <a:tc gridSpan="2">
                  <a:txBody>
                    <a:bodyPr/>
                    <a:lstStyle/>
                    <a:p>
                      <a:pPr algn="ctr"/>
                      <a:r>
                        <a:rPr lang="fr-FR" sz="1400" b="1" strike="noStrike" spc="-1" dirty="0">
                          <a:solidFill>
                            <a:srgbClr val="000000"/>
                          </a:solidFill>
                          <a:latin typeface="Times New Roman" panose="02020603050405020304" pitchFamily="18" charset="0"/>
                          <a:cs typeface="Times New Roman" panose="02020603050405020304" pitchFamily="18" charset="0"/>
                        </a:rPr>
                        <a:t>Matériel nécessaire : </a:t>
                      </a:r>
                    </a:p>
                  </a:txBody>
                  <a:tcPr marL="36000" marR="36000">
                    <a:lnL w="7200">
                      <a:solidFill>
                        <a:srgbClr val="000000"/>
                      </a:solidFill>
                      <a:prstDash val="solid"/>
                    </a:lnL>
                    <a:lnR w="7200">
                      <a:solidFill>
                        <a:srgbClr val="000000"/>
                      </a:solidFill>
                      <a:prstDash val="solid"/>
                    </a:lnR>
                    <a:lnT w="7200" cap="flat" cmpd="sng" algn="ctr">
                      <a:solidFill>
                        <a:srgbClr val="000000"/>
                      </a:solidFill>
                      <a:prstDash val="solid"/>
                      <a:round/>
                      <a:headEnd type="none" w="med" len="med"/>
                      <a:tailEnd type="none" w="med" len="med"/>
                    </a:lnT>
                    <a:lnB w="7200">
                      <a:solidFill>
                        <a:srgbClr val="000000"/>
                      </a:solidFill>
                      <a:prstDash val="solid"/>
                    </a:lnB>
                    <a:noFill/>
                  </a:tcPr>
                </a:tc>
                <a:tc hMerge="1">
                  <a:txBody>
                    <a:bodyPr/>
                    <a:lstStyle/>
                    <a:p>
                      <a:endParaRPr lang="fr-FR" sz="1400" b="1"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cap="flat" cmpd="sng" algn="ctr">
                      <a:solidFill>
                        <a:srgbClr val="000000"/>
                      </a:solidFill>
                      <a:prstDash val="solid"/>
                      <a:round/>
                      <a:headEnd type="none" w="med" len="med"/>
                      <a:tailEnd type="none" w="med" len="med"/>
                    </a:lnL>
                    <a:lnR w="7200">
                      <a:solidFill>
                        <a:srgbClr val="000000"/>
                      </a:solidFill>
                      <a:prstDash val="soli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666735">
                <a:tc>
                  <a:txBody>
                    <a:bodyPr/>
                    <a:lstStyle/>
                    <a:p>
                      <a:r>
                        <a:rPr lang="fr-FR" sz="1400" b="1" strike="noStrike" spc="-1" dirty="0">
                          <a:solidFill>
                            <a:srgbClr val="000000"/>
                          </a:solidFill>
                          <a:latin typeface="Times New Roman" panose="02020603050405020304" pitchFamily="18" charset="0"/>
                          <a:cs typeface="Times New Roman" panose="02020603050405020304" pitchFamily="18" charset="0"/>
                        </a:rPr>
                        <a:t>Déroulement de la séquence :  Nombre nom et durée des séances. </a:t>
                      </a:r>
                    </a:p>
                    <a:p>
                      <a:endParaRPr lang="fr-FR" sz="1400" b="1" strike="noStrike" spc="-1" dirty="0">
                        <a:solidFill>
                          <a:srgbClr val="000000"/>
                        </a:solidFill>
                        <a:latin typeface="Times New Roman" panose="02020603050405020304" pitchFamily="18" charset="0"/>
                        <a:cs typeface="Times New Roman" panose="02020603050405020304" pitchFamily="18" charset="0"/>
                      </a:endParaRPr>
                    </a:p>
                    <a:p>
                      <a:endParaRPr lang="fr-FR" sz="1400" b="1"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cap="flat" cmpd="sng" algn="ctr">
                      <a:solidFill>
                        <a:srgbClr val="000000"/>
                      </a:solidFill>
                      <a:prstDash val="solid"/>
                      <a:round/>
                      <a:headEnd type="none" w="med" len="med"/>
                      <a:tailEnd type="none" w="med" len="med"/>
                    </a:lnR>
                    <a:lnT w="7200" cap="flat" cmpd="sng" algn="ctr">
                      <a:solidFill>
                        <a:srgbClr val="000000"/>
                      </a:solidFill>
                      <a:prstDash val="solid"/>
                      <a:round/>
                      <a:headEnd type="none" w="med" len="med"/>
                      <a:tailEnd type="none" w="med" len="med"/>
                    </a:lnT>
                    <a:lnB w="7200">
                      <a:solidFill>
                        <a:srgbClr val="000000"/>
                      </a:solidFill>
                      <a:prstDash val="solid"/>
                    </a:lnB>
                    <a:noFill/>
                  </a:tcPr>
                </a:tc>
                <a:tc>
                  <a:txBody>
                    <a:bodyPr/>
                    <a:lstStyle/>
                    <a:p>
                      <a:r>
                        <a:rPr lang="fr-FR" sz="1400" b="1" strike="noStrike" spc="-1" dirty="0">
                          <a:solidFill>
                            <a:srgbClr val="000000"/>
                          </a:solidFill>
                          <a:latin typeface="Times New Roman" panose="02020603050405020304" pitchFamily="18" charset="0"/>
                          <a:cs typeface="Times New Roman" panose="02020603050405020304" pitchFamily="18" charset="0"/>
                        </a:rPr>
                        <a:t>Situation déclenchante: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strike="noStrike" spc="-1" dirty="0">
                          <a:solidFill>
                            <a:srgbClr val="000000"/>
                          </a:solidFill>
                          <a:latin typeface="Times New Roman" panose="02020603050405020304" pitchFamily="18" charset="0"/>
                          <a:cs typeface="Times New Roman" panose="02020603050405020304" pitchFamily="18" charset="0"/>
                        </a:rPr>
                        <a:t>Problématique : En quoi ….. ?</a:t>
                      </a:r>
                    </a:p>
                    <a:p>
                      <a:endParaRPr lang="fr-FR" sz="1400" b="1"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cap="flat" cmpd="sng" algn="ctr">
                      <a:solidFill>
                        <a:srgbClr val="000000"/>
                      </a:solidFill>
                      <a:prstDash val="solid"/>
                      <a:round/>
                      <a:headEnd type="none" w="med" len="med"/>
                      <a:tailEnd type="none" w="med" len="med"/>
                    </a:lnL>
                    <a:lnR w="7200">
                      <a:solidFill>
                        <a:srgbClr val="000000"/>
                      </a:solidFill>
                      <a:prstDash val="soli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r>
                        <a:rPr lang="fr-FR" sz="1400" b="1" strike="noStrike" spc="-1" dirty="0">
                          <a:solidFill>
                            <a:srgbClr val="000000"/>
                          </a:solidFill>
                          <a:latin typeface="Times New Roman" panose="02020603050405020304" pitchFamily="18" charset="0"/>
                          <a:ea typeface="Microsoft YaHei"/>
                          <a:cs typeface="Times New Roman" panose="02020603050405020304" pitchFamily="18" charset="0"/>
                        </a:rPr>
                        <a:t>Éléments pour la synthèse de la séquence (objectifs) :</a:t>
                      </a:r>
                      <a:endParaRPr lang="fr-FR" sz="1400" b="1" strike="noStrike" spc="-1" dirty="0">
                        <a:solidFill>
                          <a:srgbClr val="000000"/>
                        </a:solidFill>
                        <a:latin typeface="Times New Roman" panose="02020603050405020304" pitchFamily="18" charset="0"/>
                        <a:cs typeface="Times New Roman" panose="02020603050405020304" pitchFamily="18" charset="0"/>
                      </a:endParaRPr>
                    </a:p>
                    <a:p>
                      <a:endParaRPr lang="fr-FR" sz="1400" b="1"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r>
                        <a:rPr lang="fr-FR" sz="1400" b="1" strike="noStrike" spc="-1" dirty="0">
                          <a:solidFill>
                            <a:srgbClr val="000000"/>
                          </a:solidFill>
                          <a:latin typeface="Times New Roman" panose="02020603050405020304" pitchFamily="18" charset="0"/>
                          <a:ea typeface="Microsoft YaHei"/>
                          <a:cs typeface="Times New Roman" panose="02020603050405020304" pitchFamily="18" charset="0"/>
                        </a:rPr>
                        <a:t>Piste d'évaluation : Évaluation formative ou évaluation sommative.</a:t>
                      </a:r>
                      <a:endParaRPr lang="fr-FR" sz="1400" b="1"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cap="flat" cmpd="sng" algn="ctr">
                      <a:solidFill>
                        <a:srgbClr val="000000"/>
                      </a:solidFill>
                      <a:prstDash val="solid"/>
                      <a:round/>
                      <a:headEnd type="none" w="med" len="med"/>
                      <a:tailEnd type="none" w="med" len="med"/>
                    </a:lnL>
                    <a:lnR w="7200">
                      <a:solidFill>
                        <a:srgbClr val="000000"/>
                      </a:solidFill>
                      <a:prstDash val="solid"/>
                    </a:lnR>
                    <a:lnT w="7200" cap="flat" cmpd="sng" algn="ctr">
                      <a:solidFill>
                        <a:srgbClr val="000000"/>
                      </a:solidFill>
                      <a:prstDash val="solid"/>
                      <a:round/>
                      <a:headEnd type="none" w="med" len="med"/>
                      <a:tailEnd type="none" w="med" len="med"/>
                    </a:lnT>
                    <a:lnB w="72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840412">
                <a:tc gridSpan="2">
                  <a:txBody>
                    <a:bodyPr/>
                    <a:lstStyle/>
                    <a:p>
                      <a:pPr algn="ctr"/>
                      <a:r>
                        <a:rPr lang="fr-FR" sz="1400" b="1" strike="noStrike" spc="-1" dirty="0">
                          <a:solidFill>
                            <a:srgbClr val="000000"/>
                          </a:solidFill>
                          <a:latin typeface="Times New Roman" panose="02020603050405020304" pitchFamily="18" charset="0"/>
                          <a:ea typeface="Microsoft YaHei"/>
                          <a:cs typeface="Times New Roman" panose="02020603050405020304" pitchFamily="18" charset="0"/>
                        </a:rPr>
                        <a:t>Positionnement dans le cycle et prérequis : </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hMerge="1">
                  <a:txBody>
                    <a:bodyPr/>
                    <a:lstStyle/>
                    <a:p>
                      <a:pPr marL="0" algn="l" defTabSz="914400" rtl="0" eaLnBrk="1" latinLnBrk="0" hangingPunct="1"/>
                      <a:endParaRPr lang="fr-FR" sz="1400" b="1" strike="noStrike" kern="1200" spc="-1" dirty="0">
                        <a:solidFill>
                          <a:srgbClr val="000000"/>
                        </a:solidFill>
                        <a:latin typeface="Times New Roman" panose="02020603050405020304" pitchFamily="18" charset="0"/>
                        <a:ea typeface="Microsoft YaHei"/>
                        <a:cs typeface="Times New Roman" panose="02020603050405020304" pitchFamily="18" charset="0"/>
                      </a:endParaRPr>
                    </a:p>
                  </a:txBody>
                  <a:tcPr marL="36000" marR="36000">
                    <a:lnL w="7200" cap="flat" cmpd="sng" algn="ctr">
                      <a:solidFill>
                        <a:srgbClr val="000000"/>
                      </a:solidFill>
                      <a:prstDash val="solid"/>
                      <a:round/>
                      <a:headEnd type="none" w="med" len="med"/>
                      <a:tailEnd type="none" w="med" len="med"/>
                    </a:lnL>
                    <a:lnR w="7200">
                      <a:solidFill>
                        <a:srgbClr val="000000"/>
                      </a:solidFill>
                      <a:prstDash val="solid"/>
                    </a:lnR>
                    <a:lnT w="7200" cap="flat" cmpd="sng" algn="ctr">
                      <a:solidFill>
                        <a:srgbClr val="000000"/>
                      </a:solidFill>
                      <a:prstDash val="solid"/>
                      <a:round/>
                      <a:headEnd type="none" w="med" len="med"/>
                      <a:tailEnd type="none" w="med" len="med"/>
                    </a:lnT>
                    <a:lnB w="7200">
                      <a:solidFill>
                        <a:srgbClr val="000000"/>
                      </a:solidFill>
                      <a:prstDash val="solid"/>
                    </a:lnB>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laceHolder 1"/>
          <p:cNvSpPr>
            <a:spLocks noGrp="1"/>
          </p:cNvSpPr>
          <p:nvPr>
            <p:ph/>
          </p:nvPr>
        </p:nvSpPr>
        <p:spPr>
          <a:xfrm>
            <a:off x="3917828" y="183720"/>
            <a:ext cx="4330583" cy="460080"/>
          </a:xfrm>
          <a:prstGeom prst="rect">
            <a:avLst/>
          </a:prstGeom>
          <a:noFill/>
          <a:ln w="0">
            <a:noFill/>
          </a:ln>
        </p:spPr>
        <p:txBody>
          <a:bodyPr lIns="91440" tIns="45720" rIns="91440" bIns="45720" anchor="t">
            <a:normAutofit fontScale="25000" lnSpcReduction="20000"/>
          </a:bodyPr>
          <a:lstStyle/>
          <a:p>
            <a:pPr indent="0" defTabSz="914400">
              <a:lnSpc>
                <a:spcPct val="90000"/>
              </a:lnSpc>
              <a:spcBef>
                <a:spcPts val="1001"/>
              </a:spcBef>
              <a:buNone/>
              <a:tabLst>
                <a:tab pos="0" algn="l"/>
              </a:tabLst>
            </a:pPr>
            <a:r>
              <a:rPr lang="fr-FR" sz="12800" b="1" strike="noStrike" spc="-1" dirty="0">
                <a:solidFill>
                  <a:schemeClr val="dk1"/>
                </a:solidFill>
                <a:latin typeface="Times New Roman" panose="02020603050405020304" pitchFamily="18" charset="0"/>
                <a:cs typeface="Times New Roman" panose="02020603050405020304" pitchFamily="18" charset="0"/>
              </a:rPr>
              <a:t>2.2 Fiche de séance</a:t>
            </a:r>
            <a:endParaRPr lang="fr-FR" sz="12800" b="1" strike="noStrike" spc="-1" dirty="0">
              <a:solidFill>
                <a:srgbClr val="000000"/>
              </a:solidFill>
              <a:latin typeface="Times New Roman" panose="02020603050405020304" pitchFamily="18" charset="0"/>
              <a:cs typeface="Times New Roman" panose="02020603050405020304" pitchFamily="18" charset="0"/>
            </a:endParaRPr>
          </a:p>
          <a:p>
            <a:pPr indent="0" defTabSz="914400">
              <a:lnSpc>
                <a:spcPct val="90000"/>
              </a:lnSpc>
              <a:spcBef>
                <a:spcPts val="1001"/>
              </a:spcBef>
              <a:buNone/>
              <a:tabLst>
                <a:tab pos="0" algn="l"/>
              </a:tabLst>
            </a:pPr>
            <a:endParaRPr lang="fr-FR" sz="2800" b="1" strike="noStrike" spc="-1" dirty="0">
              <a:solidFill>
                <a:srgbClr val="000000"/>
              </a:solidFill>
              <a:latin typeface="Arial"/>
            </a:endParaRPr>
          </a:p>
        </p:txBody>
      </p:sp>
      <p:graphicFrame>
        <p:nvGraphicFramePr>
          <p:cNvPr id="62" name="Tableau 61"/>
          <p:cNvGraphicFramePr/>
          <p:nvPr>
            <p:extLst>
              <p:ext uri="{D42A27DB-BD31-4B8C-83A1-F6EECF244321}">
                <p14:modId xmlns:p14="http://schemas.microsoft.com/office/powerpoint/2010/main" val="3840307015"/>
              </p:ext>
            </p:extLst>
          </p:nvPr>
        </p:nvGraphicFramePr>
        <p:xfrm>
          <a:off x="233680" y="789480"/>
          <a:ext cx="11698880" cy="5734590"/>
        </p:xfrm>
        <a:graphic>
          <a:graphicData uri="http://schemas.openxmlformats.org/drawingml/2006/table">
            <a:tbl>
              <a:tblPr/>
              <a:tblGrid>
                <a:gridCol w="4709795">
                  <a:extLst>
                    <a:ext uri="{9D8B030D-6E8A-4147-A177-3AD203B41FA5}">
                      <a16:colId xmlns:a16="http://schemas.microsoft.com/office/drawing/2014/main" val="20000"/>
                    </a:ext>
                  </a:extLst>
                </a:gridCol>
                <a:gridCol w="6989085">
                  <a:extLst>
                    <a:ext uri="{9D8B030D-6E8A-4147-A177-3AD203B41FA5}">
                      <a16:colId xmlns:a16="http://schemas.microsoft.com/office/drawing/2014/main" val="20001"/>
                    </a:ext>
                  </a:extLst>
                </a:gridCol>
              </a:tblGrid>
              <a:tr h="629745">
                <a:tc>
                  <a:txBody>
                    <a:bodyPr/>
                    <a:lstStyle/>
                    <a:p>
                      <a:r>
                        <a:rPr lang="fr-FR" sz="1800" b="1" strike="noStrike" spc="-1" dirty="0">
                          <a:solidFill>
                            <a:srgbClr val="000000"/>
                          </a:solidFill>
                          <a:latin typeface="Times New Roman" panose="02020603050405020304" pitchFamily="18" charset="0"/>
                          <a:cs typeface="Times New Roman" panose="02020603050405020304" pitchFamily="18" charset="0"/>
                        </a:rPr>
                        <a:t>Numéro et nom de la séance, Positionnement de la séance et </a:t>
                      </a:r>
                      <a:r>
                        <a:rPr lang="fr-FR" sz="1600" b="1" strike="noStrike" spc="-1" dirty="0">
                          <a:solidFill>
                            <a:srgbClr val="000000"/>
                          </a:solidFill>
                          <a:latin typeface="Times New Roman" panose="02020603050405020304" pitchFamily="18" charset="0"/>
                          <a:cs typeface="Times New Roman" panose="02020603050405020304" pitchFamily="18" charset="0"/>
                        </a:rPr>
                        <a:t>prérequis : </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r>
                        <a:rPr lang="fr-FR" sz="1400" b="0" strike="noStrike" spc="-1" dirty="0">
                          <a:solidFill>
                            <a:srgbClr val="000000"/>
                          </a:solidFill>
                          <a:latin typeface="Times New Roman" panose="02020603050405020304" pitchFamily="18" charset="0"/>
                          <a:cs typeface="Times New Roman" panose="02020603050405020304" pitchFamily="18" charset="0"/>
                        </a:rPr>
                        <a:t>Avant : </a:t>
                      </a:r>
                    </a:p>
                    <a:p>
                      <a:r>
                        <a:rPr lang="fr-FR" sz="1400" b="0" strike="noStrike" spc="-1" dirty="0">
                          <a:solidFill>
                            <a:srgbClr val="000000"/>
                          </a:solidFill>
                          <a:latin typeface="Times New Roman" panose="02020603050405020304" pitchFamily="18" charset="0"/>
                          <a:cs typeface="Times New Roman" panose="02020603050405020304" pitchFamily="18" charset="0"/>
                        </a:rPr>
                        <a:t>Après :</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0"/>
                  </a:ext>
                </a:extLst>
              </a:tr>
              <a:tr h="507960">
                <a:tc>
                  <a:txBody>
                    <a:bodyPr/>
                    <a:lstStyle/>
                    <a:p>
                      <a:r>
                        <a:rPr lang="fr-FR" sz="1800" b="1" strike="noStrike" spc="-1" dirty="0">
                          <a:solidFill>
                            <a:srgbClr val="000000"/>
                          </a:solidFill>
                          <a:latin typeface="Times New Roman" panose="02020603050405020304" pitchFamily="18" charset="0"/>
                          <a:cs typeface="Times New Roman" panose="02020603050405020304" pitchFamily="18" charset="0"/>
                        </a:rPr>
                        <a:t>Démarche pédagogique</a:t>
                      </a:r>
                      <a:r>
                        <a:rPr lang="fr-FR" sz="1400" b="1" strike="noStrike" spc="-1" dirty="0">
                          <a:solidFill>
                            <a:srgbClr val="000000"/>
                          </a:solidFill>
                          <a:latin typeface="Times New Roman" panose="02020603050405020304" pitchFamily="18" charset="0"/>
                          <a:cs typeface="Times New Roman" panose="02020603050405020304" pitchFamily="18" charset="0"/>
                        </a:rPr>
                        <a:t> ( stratégie  pédagogique) </a:t>
                      </a:r>
                      <a:r>
                        <a:rPr lang="fr-FR" sz="1000" b="0" strike="noStrike" spc="-1" dirty="0">
                          <a:solidFill>
                            <a:srgbClr val="000000"/>
                          </a:solidFill>
                          <a:latin typeface="Times New Roman" panose="02020603050405020304" pitchFamily="18" charset="0"/>
                          <a:cs typeface="Times New Roman" panose="02020603050405020304" pitchFamily="18" charset="0"/>
                        </a:rPr>
                        <a:t>(déductif, inductif, différenciation pédagogique, démarche d’investigation, démarche de résolution de problème technique, pédagogie par projet, approche spiralaire…)</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endParaRPr lang="fr-FR" sz="1600" b="0"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1"/>
                  </a:ext>
                </a:extLst>
              </a:tr>
              <a:tr h="507960">
                <a:tc>
                  <a:txBody>
                    <a:bodyPr/>
                    <a:lstStyle/>
                    <a:p>
                      <a:r>
                        <a:rPr lang="fr-FR" sz="1800" b="1" strike="noStrike" spc="-1" dirty="0">
                          <a:solidFill>
                            <a:srgbClr val="000000"/>
                          </a:solidFill>
                          <a:latin typeface="Times New Roman" panose="02020603050405020304" pitchFamily="18" charset="0"/>
                          <a:cs typeface="Times New Roman" panose="02020603050405020304" pitchFamily="18" charset="0"/>
                        </a:rPr>
                        <a:t>Objectifs </a:t>
                      </a:r>
                      <a:r>
                        <a:rPr lang="fr-FR" sz="1000" b="0" strike="noStrike" spc="-1" dirty="0">
                          <a:solidFill>
                            <a:srgbClr val="000000"/>
                          </a:solidFill>
                          <a:latin typeface="Times New Roman" panose="02020603050405020304" pitchFamily="18" charset="0"/>
                          <a:cs typeface="Times New Roman" panose="02020603050405020304" pitchFamily="18" charset="0"/>
                        </a:rPr>
                        <a:t>(compétences à faire acquérir, </a:t>
                      </a:r>
                    </a:p>
                    <a:p>
                      <a:r>
                        <a:rPr lang="fr-FR" sz="1000" b="0" strike="noStrike" spc="-1" dirty="0">
                          <a:solidFill>
                            <a:srgbClr val="000000"/>
                          </a:solidFill>
                          <a:latin typeface="Times New Roman" panose="02020603050405020304" pitchFamily="18" charset="0"/>
                          <a:cs typeface="Times New Roman" panose="02020603050405020304" pitchFamily="18" charset="0"/>
                        </a:rPr>
                        <a:t>capacités et connaissances attendues)</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pPr marL="285750" indent="-285750">
                        <a:buFontTx/>
                        <a:buChar char="-"/>
                      </a:pPr>
                      <a:endParaRPr lang="fr-FR" sz="1400" b="0" strike="noStrike" spc="-1" baseline="0"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2"/>
                  </a:ext>
                </a:extLst>
              </a:tr>
              <a:tr h="522630">
                <a:tc>
                  <a:txBody>
                    <a:bodyPr/>
                    <a:lstStyle/>
                    <a:p>
                      <a:r>
                        <a:rPr lang="fr-FR" sz="1800" b="1" strike="noStrike" spc="-1" dirty="0">
                          <a:solidFill>
                            <a:srgbClr val="000000"/>
                          </a:solidFill>
                          <a:latin typeface="Times New Roman" panose="02020603050405020304" pitchFamily="18" charset="0"/>
                          <a:cs typeface="Times New Roman" panose="02020603050405020304" pitchFamily="18" charset="0"/>
                        </a:rPr>
                        <a:t>Organisation de la classe et durée : </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endParaRPr lang="fr-FR" sz="1600" b="0"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3"/>
                  </a:ext>
                </a:extLst>
              </a:tr>
              <a:tr h="507960">
                <a:tc>
                  <a:txBody>
                    <a:bodyPr/>
                    <a:lstStyle/>
                    <a:p>
                      <a:r>
                        <a:rPr lang="fr-FR" sz="1800" b="1" strike="noStrike" spc="-1" dirty="0">
                          <a:solidFill>
                            <a:srgbClr val="000000"/>
                          </a:solidFill>
                          <a:latin typeface="Times New Roman" panose="02020603050405020304" pitchFamily="18" charset="0"/>
                          <a:cs typeface="Times New Roman" panose="02020603050405020304" pitchFamily="18" charset="0"/>
                        </a:rPr>
                        <a:t>Activités </a:t>
                      </a:r>
                      <a:r>
                        <a:rPr lang="fr-FR" sz="1000" b="0" strike="noStrike" spc="-1" dirty="0">
                          <a:solidFill>
                            <a:srgbClr val="000000"/>
                          </a:solidFill>
                          <a:latin typeface="Times New Roman" panose="02020603050405020304" pitchFamily="18" charset="0"/>
                          <a:cs typeface="Times New Roman" panose="02020603050405020304" pitchFamily="18" charset="0"/>
                        </a:rPr>
                        <a:t>(expliciter la construction de la séance en s’appuyant sur des activités expérimentales réalisées auparavant et de leurs résultats, préciser la façon dont il compte animer la classe et mettre en synergie les élèves )</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endParaRPr lang="fr-FR" sz="1600" b="0"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4"/>
                  </a:ext>
                </a:extLst>
              </a:tr>
              <a:tr h="507960">
                <a:tc>
                  <a:txBody>
                    <a:bodyPr/>
                    <a:lstStyle/>
                    <a:p>
                      <a:r>
                        <a:rPr kumimoji="0" lang="fr-FR" sz="1800" b="1" i="0" u="none" strike="noStrike" kern="1200" cap="none" spc="-1"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Différenciation </a:t>
                      </a:r>
                      <a:r>
                        <a:rPr kumimoji="0" lang="fr-FR" sz="1000" b="0" i="0" u="none" strike="noStrike" kern="1200" cap="none" spc="-1"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prise en compte de la diversité des publics accueillis dans la classe)</a:t>
                      </a:r>
                      <a:endParaRPr lang="fr-FR" sz="1800" b="1"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pPr marL="285750" indent="-285750">
                        <a:buFontTx/>
                        <a:buChar char="-"/>
                      </a:pPr>
                      <a:endParaRPr lang="fr-FR" sz="1600" b="0"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5"/>
                  </a:ext>
                </a:extLst>
              </a:tr>
              <a:tr h="507960">
                <a:tc>
                  <a:txBody>
                    <a:bodyPr/>
                    <a:lstStyle/>
                    <a:p>
                      <a:r>
                        <a:rPr lang="fr-FR" sz="1800" b="1" strike="noStrike" spc="-1" dirty="0">
                          <a:solidFill>
                            <a:srgbClr val="000000"/>
                          </a:solidFill>
                          <a:latin typeface="Times New Roman" panose="02020603050405020304" pitchFamily="18" charset="0"/>
                          <a:cs typeface="Times New Roman" panose="02020603050405020304" pitchFamily="18" charset="0"/>
                        </a:rPr>
                        <a:t>Attendues:</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pPr marL="285750" indent="-285750">
                        <a:buFontTx/>
                        <a:buChar char="-"/>
                      </a:pPr>
                      <a:endParaRPr lang="fr-FR" sz="1600" b="0"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6"/>
                  </a:ext>
                </a:extLst>
              </a:tr>
              <a:tr h="507960">
                <a:tc>
                  <a:txBody>
                    <a:bodyPr/>
                    <a:lstStyle/>
                    <a:p>
                      <a:r>
                        <a:rPr lang="fr-FR" sz="1800" b="1" strike="noStrike" spc="-1" dirty="0">
                          <a:solidFill>
                            <a:srgbClr val="000000"/>
                          </a:solidFill>
                          <a:latin typeface="Times New Roman" panose="02020603050405020304" pitchFamily="18" charset="0"/>
                          <a:cs typeface="Times New Roman" panose="02020603050405020304" pitchFamily="18" charset="0"/>
                        </a:rPr>
                        <a:t>Ressources :</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endParaRPr lang="fr-FR" sz="1600" b="0" strike="noStrike" spc="-1" dirty="0">
                        <a:solidFill>
                          <a:srgbClr val="000000"/>
                        </a:solidFill>
                        <a:latin typeface="Times New Roman" panose="02020603050405020304" pitchFamily="18" charset="0"/>
                        <a:cs typeface="Times New Roman" panose="02020603050405020304" pitchFamily="18" charset="0"/>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7"/>
                  </a:ext>
                </a:extLst>
              </a:tr>
              <a:tr h="507960">
                <a:tc>
                  <a:txBody>
                    <a:bodyPr/>
                    <a:lstStyle/>
                    <a:p>
                      <a:r>
                        <a:rPr lang="fr-FR" sz="1800" b="1" strike="noStrike" spc="-1" dirty="0">
                          <a:solidFill>
                            <a:srgbClr val="000000"/>
                          </a:solidFill>
                          <a:latin typeface="Times New Roman" panose="02020603050405020304" pitchFamily="18" charset="0"/>
                          <a:cs typeface="Times New Roman" panose="02020603050405020304" pitchFamily="18" charset="0"/>
                        </a:rPr>
                        <a:t>Bilan de la séance :</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pPr marL="0" algn="l" defTabSz="914400" rtl="0" eaLnBrk="1" latinLnBrk="0" hangingPunct="1"/>
                      <a:r>
                        <a:rPr lang="fr-FR" sz="1600" b="0" strike="noStrike" kern="1200" spc="-1" dirty="0">
                          <a:solidFill>
                            <a:srgbClr val="000000"/>
                          </a:solidFill>
                          <a:latin typeface="Times New Roman" panose="02020603050405020304" pitchFamily="18" charset="0"/>
                          <a:ea typeface="+mn-ea"/>
                          <a:cs typeface="Times New Roman" panose="02020603050405020304" pitchFamily="18" charset="0"/>
                        </a:rPr>
                        <a:t>Trace écrite</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8"/>
                  </a:ext>
                </a:extLst>
              </a:tr>
              <a:tr h="510840">
                <a:tc>
                  <a:txBody>
                    <a:bodyPr/>
                    <a:lstStyle/>
                    <a:p>
                      <a:r>
                        <a:rPr lang="fr-FR" sz="1800" b="1" strike="noStrike" spc="-1" dirty="0">
                          <a:solidFill>
                            <a:srgbClr val="000000"/>
                          </a:solidFill>
                          <a:latin typeface="Arial"/>
                        </a:rPr>
                        <a:t>Evaluation</a:t>
                      </a:r>
                    </a:p>
                    <a:p>
                      <a:r>
                        <a:rPr lang="fr-FR" sz="1000" b="0" strike="noStrike" spc="-1" dirty="0">
                          <a:solidFill>
                            <a:srgbClr val="000000"/>
                          </a:solidFill>
                          <a:latin typeface="Arial"/>
                        </a:rPr>
                        <a:t>(évaluation diagnostique, formative, sommative, certificative, …)Les critères d’évaluation doivent être explicités.</a:t>
                      </a: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a:lstStyle/>
                    <a:p>
                      <a:pPr marL="0" algn="l" defTabSz="914400" rtl="0" eaLnBrk="1" latinLnBrk="0" hangingPunct="1"/>
                      <a:endParaRPr lang="fr-FR" sz="1600" b="0" strike="noStrike" kern="1200" spc="-1" dirty="0">
                        <a:solidFill>
                          <a:srgbClr val="000000"/>
                        </a:solidFill>
                        <a:latin typeface="Arial"/>
                        <a:ea typeface="+mn-ea"/>
                        <a:cs typeface="+mn-cs"/>
                      </a:endParaRPr>
                    </a:p>
                  </a:txBody>
                  <a:tcPr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2E599-9807-77E6-A81A-AB0D22733BBE}"/>
            </a:ext>
          </a:extLst>
        </p:cNvPr>
        <p:cNvGrpSpPr/>
        <p:nvPr/>
      </p:nvGrpSpPr>
      <p:grpSpPr>
        <a:xfrm>
          <a:off x="0" y="0"/>
          <a:ext cx="0" cy="0"/>
          <a:chOff x="0" y="0"/>
          <a:chExt cx="0" cy="0"/>
        </a:xfrm>
      </p:grpSpPr>
      <p:sp>
        <p:nvSpPr>
          <p:cNvPr id="2" name="PlaceHolder 1">
            <a:extLst>
              <a:ext uri="{FF2B5EF4-FFF2-40B4-BE49-F238E27FC236}">
                <a16:creationId xmlns:a16="http://schemas.microsoft.com/office/drawing/2014/main" id="{FD8789DB-D341-3718-6CE5-018BBA27B584}"/>
              </a:ext>
            </a:extLst>
          </p:cNvPr>
          <p:cNvSpPr>
            <a:spLocks noGrp="1"/>
          </p:cNvSpPr>
          <p:nvPr>
            <p:ph/>
          </p:nvPr>
        </p:nvSpPr>
        <p:spPr>
          <a:xfrm>
            <a:off x="3930708" y="193245"/>
            <a:ext cx="4330583" cy="460080"/>
          </a:xfrm>
          <a:prstGeom prst="rect">
            <a:avLst/>
          </a:prstGeom>
          <a:noFill/>
          <a:ln w="0">
            <a:noFill/>
          </a:ln>
        </p:spPr>
        <p:txBody>
          <a:bodyPr lIns="91440" tIns="45720" rIns="91440" bIns="45720" anchor="t">
            <a:normAutofit fontScale="25000" lnSpcReduction="20000"/>
          </a:bodyPr>
          <a:lstStyle/>
          <a:p>
            <a:pPr indent="0" defTabSz="914400">
              <a:lnSpc>
                <a:spcPct val="90000"/>
              </a:lnSpc>
              <a:spcBef>
                <a:spcPts val="1001"/>
              </a:spcBef>
              <a:buNone/>
              <a:tabLst>
                <a:tab pos="0" algn="l"/>
              </a:tabLst>
            </a:pPr>
            <a:r>
              <a:rPr lang="fr-FR" sz="12800" b="1" strike="noStrike" spc="-1" dirty="0">
                <a:solidFill>
                  <a:schemeClr val="dk1"/>
                </a:solidFill>
                <a:latin typeface="Times New Roman" panose="02020603050405020304" pitchFamily="18" charset="0"/>
                <a:cs typeface="Times New Roman" panose="02020603050405020304" pitchFamily="18" charset="0"/>
              </a:rPr>
              <a:t>2.3 Fiche de synthèse</a:t>
            </a:r>
            <a:endParaRPr lang="fr-FR" sz="2800" b="1" strike="noStrike" spc="-1" dirty="0">
              <a:solidFill>
                <a:srgbClr val="000000"/>
              </a:solidFill>
              <a:latin typeface="Arial"/>
            </a:endParaRPr>
          </a:p>
        </p:txBody>
      </p:sp>
      <p:graphicFrame>
        <p:nvGraphicFramePr>
          <p:cNvPr id="9" name="Tableau 8">
            <a:extLst>
              <a:ext uri="{FF2B5EF4-FFF2-40B4-BE49-F238E27FC236}">
                <a16:creationId xmlns:a16="http://schemas.microsoft.com/office/drawing/2014/main" id="{38E0C036-81EE-AAE1-EEE5-4F6F7BEA73DB}"/>
              </a:ext>
            </a:extLst>
          </p:cNvPr>
          <p:cNvGraphicFramePr>
            <a:graphicFrameLocks noGrp="1"/>
          </p:cNvGraphicFramePr>
          <p:nvPr>
            <p:extLst>
              <p:ext uri="{D42A27DB-BD31-4B8C-83A1-F6EECF244321}">
                <p14:modId xmlns:p14="http://schemas.microsoft.com/office/powerpoint/2010/main" val="2945740755"/>
              </p:ext>
            </p:extLst>
          </p:nvPr>
        </p:nvGraphicFramePr>
        <p:xfrm>
          <a:off x="847725" y="3271649"/>
          <a:ext cx="5353048" cy="857250"/>
        </p:xfrm>
        <a:graphic>
          <a:graphicData uri="http://schemas.openxmlformats.org/drawingml/2006/table">
            <a:tbl>
              <a:tblPr firstRow="1" firstCol="1" bandRow="1">
                <a:tableStyleId>{5C22544A-7EE6-4342-B048-85BDC9FD1C3A}</a:tableStyleId>
              </a:tblPr>
              <a:tblGrid>
                <a:gridCol w="1338262">
                  <a:extLst>
                    <a:ext uri="{9D8B030D-6E8A-4147-A177-3AD203B41FA5}">
                      <a16:colId xmlns:a16="http://schemas.microsoft.com/office/drawing/2014/main" val="564637069"/>
                    </a:ext>
                  </a:extLst>
                </a:gridCol>
                <a:gridCol w="1338262">
                  <a:extLst>
                    <a:ext uri="{9D8B030D-6E8A-4147-A177-3AD203B41FA5}">
                      <a16:colId xmlns:a16="http://schemas.microsoft.com/office/drawing/2014/main" val="1930995283"/>
                    </a:ext>
                  </a:extLst>
                </a:gridCol>
                <a:gridCol w="1338262">
                  <a:extLst>
                    <a:ext uri="{9D8B030D-6E8A-4147-A177-3AD203B41FA5}">
                      <a16:colId xmlns:a16="http://schemas.microsoft.com/office/drawing/2014/main" val="2673208745"/>
                    </a:ext>
                  </a:extLst>
                </a:gridCol>
                <a:gridCol w="1338262">
                  <a:extLst>
                    <a:ext uri="{9D8B030D-6E8A-4147-A177-3AD203B41FA5}">
                      <a16:colId xmlns:a16="http://schemas.microsoft.com/office/drawing/2014/main" val="10409184"/>
                    </a:ext>
                  </a:extLst>
                </a:gridCol>
              </a:tblGrid>
              <a:tr h="171450">
                <a:tc>
                  <a:txBody>
                    <a:bodyPr/>
                    <a:lstStyle/>
                    <a:p>
                      <a:pPr>
                        <a:lnSpc>
                          <a:spcPct val="107000"/>
                        </a:lnSpc>
                        <a:spcAft>
                          <a:spcPts val="800"/>
                        </a:spcAft>
                        <a:buNone/>
                      </a:pPr>
                      <a:r>
                        <a:rPr lang="fr-FR" sz="1100" kern="100">
                          <a:effectLst/>
                        </a:rPr>
                        <a:t>Séance</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dirty="0">
                          <a:effectLst/>
                        </a:rPr>
                        <a:t>Objectifs</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Activité</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dirty="0">
                          <a:effectLst/>
                        </a:rPr>
                        <a:t>Durée</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8629854"/>
                  </a:ext>
                </a:extLst>
              </a:tr>
              <a:tr h="171450">
                <a:tc>
                  <a:txBody>
                    <a:bodyPr/>
                    <a:lstStyle/>
                    <a:p>
                      <a:pPr>
                        <a:lnSpc>
                          <a:spcPct val="107000"/>
                        </a:lnSpc>
                        <a:spcAft>
                          <a:spcPts val="800"/>
                        </a:spcAft>
                        <a:buNone/>
                      </a:pPr>
                      <a:r>
                        <a:rPr lang="fr-FR" sz="1100" kern="100">
                          <a:effectLst/>
                        </a:rPr>
                        <a:t>Séance 1</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dirty="0">
                          <a:effectLst/>
                        </a:rPr>
                        <a:t> Introductive </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 </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dirty="0">
                          <a:effectLst/>
                        </a:rPr>
                        <a:t> </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2926724"/>
                  </a:ext>
                </a:extLst>
              </a:tr>
              <a:tr h="171450">
                <a:tc>
                  <a:txBody>
                    <a:bodyPr/>
                    <a:lstStyle/>
                    <a:p>
                      <a:pPr>
                        <a:lnSpc>
                          <a:spcPct val="107000"/>
                        </a:lnSpc>
                        <a:spcAft>
                          <a:spcPts val="800"/>
                        </a:spcAft>
                        <a:buNone/>
                      </a:pPr>
                      <a:r>
                        <a:rPr lang="fr-FR" sz="1100" kern="100">
                          <a:effectLst/>
                        </a:rPr>
                        <a:t>Séance 2</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dirty="0">
                          <a:effectLst/>
                        </a:rPr>
                        <a:t> </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 </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 </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4404650"/>
                  </a:ext>
                </a:extLst>
              </a:tr>
              <a:tr h="171450">
                <a:tc>
                  <a:txBody>
                    <a:bodyPr/>
                    <a:lstStyle/>
                    <a:p>
                      <a:pPr>
                        <a:lnSpc>
                          <a:spcPct val="107000"/>
                        </a:lnSpc>
                        <a:spcAft>
                          <a:spcPts val="800"/>
                        </a:spcAft>
                        <a:buNone/>
                      </a:pPr>
                      <a:r>
                        <a:rPr lang="fr-FR" sz="1100" kern="100">
                          <a:effectLst/>
                        </a:rPr>
                        <a:t>Séance 3</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 </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 </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 </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9593220"/>
                  </a:ext>
                </a:extLst>
              </a:tr>
              <a:tr h="171450">
                <a:tc>
                  <a:txBody>
                    <a:bodyPr/>
                    <a:lstStyle/>
                    <a:p>
                      <a:pPr>
                        <a:lnSpc>
                          <a:spcPct val="107000"/>
                        </a:lnSpc>
                        <a:spcAft>
                          <a:spcPts val="800"/>
                        </a:spcAft>
                        <a:buNone/>
                      </a:pPr>
                      <a:r>
                        <a:rPr lang="fr-FR" sz="1100" kern="100">
                          <a:effectLst/>
                        </a:rPr>
                        <a:t>Séance 4</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 </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a:effectLst/>
                        </a:rPr>
                        <a:t> </a:t>
                      </a:r>
                      <a:endParaRPr lang="fr-F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buNone/>
                      </a:pPr>
                      <a:r>
                        <a:rPr lang="fr-FR" sz="1100" kern="100" dirty="0">
                          <a:effectLst/>
                        </a:rPr>
                        <a:t> </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3456624"/>
                  </a:ext>
                </a:extLst>
              </a:tr>
            </a:tbl>
          </a:graphicData>
        </a:graphic>
      </p:graphicFrame>
      <p:sp>
        <p:nvSpPr>
          <p:cNvPr id="10" name="Rectangle 4">
            <a:extLst>
              <a:ext uri="{FF2B5EF4-FFF2-40B4-BE49-F238E27FC236}">
                <a16:creationId xmlns:a16="http://schemas.microsoft.com/office/drawing/2014/main" id="{04D737BA-5F42-A829-A04E-6BE788EFBD34}"/>
              </a:ext>
            </a:extLst>
          </p:cNvPr>
          <p:cNvSpPr>
            <a:spLocks noChangeArrowheads="1"/>
          </p:cNvSpPr>
          <p:nvPr/>
        </p:nvSpPr>
        <p:spPr bwMode="auto">
          <a:xfrm>
            <a:off x="733424" y="816734"/>
            <a:ext cx="11001375" cy="2641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Fiche de Synthèse : Séquence en STI2D</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Niveau :</a:t>
            </a:r>
            <a:r>
              <a:rPr kumimoji="0" lang="fr-FR" altLang="fr-FR"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Lycée, classe STI2D</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Thématique :</a:t>
            </a:r>
            <a:r>
              <a:rPr kumimoji="0" lang="fr-FR" altLang="fr-FR"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Exemple, Robotique, Énergie, Automatisation, Conception, etc.)</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Durée :</a:t>
            </a:r>
            <a:r>
              <a:rPr kumimoji="0" lang="fr-FR" altLang="fr-FR"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Objectifs :</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Compétences visées :</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Matériel nécessaire :</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Déroulement de la séquence :</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B7CF9F17-E6CE-07F5-0FA1-1B53369DC781}"/>
              </a:ext>
            </a:extLst>
          </p:cNvPr>
          <p:cNvSpPr>
            <a:spLocks noChangeArrowheads="1"/>
          </p:cNvSpPr>
          <p:nvPr/>
        </p:nvSpPr>
        <p:spPr bwMode="auto">
          <a:xfrm>
            <a:off x="733424" y="4341961"/>
            <a:ext cx="7858125"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Notions abordées :</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Activités pratiques :</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Évaluation :</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Prolongements possibles : </a:t>
            </a:r>
            <a:r>
              <a:rPr kumimoji="0" lang="fr-FR" altLang="fr-FR"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(Exemple : Étudier l'optimisation des robots dans un environnement industriel.)</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Remarques :</a:t>
            </a:r>
            <a:r>
              <a:rPr kumimoji="0" lang="fr-FR" altLang="fr-FR"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(Exemple : S’assurer que les élèves maîtrisent les bases avant de passer à des exercices plus complexes.)</a:t>
            </a:r>
            <a:endParaRPr kumimoji="0" lang="fr-FR" altLang="fr-F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5190599"/>
      </p:ext>
    </p:extLst>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majorFont>
      <a:minorFont>
        <a:latin typeface="Calibri"/>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4841</TotalTime>
  <Words>437</Words>
  <Application>Microsoft Macintosh PowerPoint</Application>
  <PresentationFormat>Grand écran</PresentationFormat>
  <Paragraphs>92</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Microsoft YaHei</vt:lpstr>
      <vt:lpstr>Arial</vt:lpstr>
      <vt:lpstr>Calibri</vt:lpstr>
      <vt:lpstr>Symbol</vt:lpstr>
      <vt:lpstr>Times New Roman</vt:lpstr>
      <vt:lpstr>Wingdings</vt:lpstr>
      <vt:lpstr>Thème Office</vt:lpstr>
      <vt:lpstr>CAPET INTERNE EPREUVE ORALE  </vt:lpstr>
      <vt:lpstr>Sommaire</vt:lpstr>
      <vt:lpstr>Présentation PowerPoint</vt:lpstr>
      <vt:lpstr>1.1 Présentions du support utilisé</vt:lpstr>
      <vt:lpstr>Présentation PowerPoint</vt:lpstr>
      <vt:lpstr>Partie 2  Exploitation pédagogique</vt:lpstr>
      <vt:lpstr>Présentation PowerPoint</vt:lpstr>
      <vt:lpstr>Présentation PowerPoint</vt:lpstr>
      <vt:lpstr>Présentation PowerPoint</vt:lpstr>
      <vt:lpstr>Conclusion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c:title>
  <dc:creator>admin</dc:creator>
  <cp:lastModifiedBy>Joël Dessaux</cp:lastModifiedBy>
  <cp:revision>49</cp:revision>
  <dcterms:created xsi:type="dcterms:W3CDTF">2024-03-20T16:41:04Z</dcterms:created>
  <dcterms:modified xsi:type="dcterms:W3CDTF">2025-03-31T22:49:40Z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Grand écran</vt:lpwstr>
  </property>
  <property fmtid="{D5CDD505-2E9C-101B-9397-08002B2CF9AE}" pid="3" name="Slides">
    <vt:i4>8</vt:i4>
  </property>
</Properties>
</file>