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5AC389E2-D38C-46A8-859E-B94673F64FB4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5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196" autoAdjust="0"/>
  </p:normalViewPr>
  <p:slideViewPr>
    <p:cSldViewPr snapToGrid="0">
      <p:cViewPr varScale="1">
        <p:scale>
          <a:sx n="50" d="100"/>
          <a:sy n="50" d="100"/>
        </p:scale>
        <p:origin x="950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BB35D5E-22B4-47C1-9A24-CF50F2B929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4A84442-9DB9-4AB3-AAF6-13294D93D1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2CA4A-DDED-4C85-A9E1-3E8A4657BC75}" type="datetimeFigureOut">
              <a:rPr lang="fr-FR" smtClean="0"/>
              <a:t>30/03/2025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881205-7FD7-4673-B15D-3680EBA333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448A47-572A-482A-8819-0C96C29EB3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B07D-40CF-4336-B11B-9803C974AB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892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416E7-2699-460A-BAA9-01BD331634E5}" type="datetimeFigureOut">
              <a:rPr lang="fr-FR" smtClean="0"/>
              <a:t>30/03/2025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5BBB3-7538-4173-A695-B9BD261B4B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01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F5BBB3-7538-4173-A695-B9BD261B4B3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014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0F13-2DEC-41FB-BFBE-ACEA99436E21}" type="datetime1">
              <a:rPr lang="fr-FR" smtClean="0"/>
              <a:t>30/03/2025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 LE BOUBENNEC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51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7D04-690F-4651-9ED2-41F7D6D96A75}" type="datetime1">
              <a:rPr lang="fr-FR" smtClean="0"/>
              <a:t>30/03/2025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 LE BOUBENNEC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17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1248-A049-4CD1-9D3F-1ED30A455E6E}" type="datetime1">
              <a:rPr lang="fr-FR" smtClean="0"/>
              <a:t>30/03/2025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 LE BOUBENNEC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28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CDF5A-20AB-4BA0-8467-CA5F43D780BF}" type="datetime1">
              <a:rPr lang="fr-FR" smtClean="0"/>
              <a:t>30/03/2025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 LE BOUBENNEC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89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1C7E-3F1A-4A43-9B50-F2687D4367B5}" type="datetime1">
              <a:rPr lang="fr-FR" smtClean="0"/>
              <a:t>30/03/2025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 LE BOUBENNEC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7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E0F7-318C-44D2-9B70-D1DDE338199F}" type="datetime1">
              <a:rPr lang="fr-FR" smtClean="0"/>
              <a:t>30/03/2025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 LE BOUBENNEC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33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8F1C-A952-4120-8C09-AE662932B3BE}" type="datetime1">
              <a:rPr lang="fr-FR" smtClean="0"/>
              <a:t>30/03/2025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 LE BOUBENNEC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23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01E5-612A-4FBA-9D4F-7CCA0A05B756}" type="datetime1">
              <a:rPr lang="fr-FR" smtClean="0"/>
              <a:t>30/03/2025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 LE BOUBENNEC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3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31CC-AEBB-4EA7-994B-C87F3EFC8226}" type="datetime1">
              <a:rPr lang="fr-FR" smtClean="0"/>
              <a:t>30/03/2025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C. LE BOUBENNEC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93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BE6EBCB-B11A-4081-97CC-620DFBA814C5}" type="datetime1">
              <a:rPr lang="fr-FR" smtClean="0"/>
              <a:t>30/03/2025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C. LE BOUBENNEC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01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C64BC-3039-491D-894B-2C6074EEE006}" type="datetime1">
              <a:rPr lang="fr-FR" smtClean="0"/>
              <a:t>30/03/2025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C. LE BOUBENNEC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27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797C04B-8B94-451E-8482-7E834100DB80}" type="datetime1">
              <a:rPr lang="fr-FR" smtClean="0"/>
              <a:t>30/03/2025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C. LE BOUBENNEC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CB2214-DB30-4D05-B849-58CCB7B0FF9A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6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89C17-BBF7-42CD-A24C-57A90E25F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686" y="822613"/>
            <a:ext cx="9496926" cy="293244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CAPET INTERNE</a:t>
            </a:r>
            <a:br>
              <a:rPr lang="fr-FR" dirty="0"/>
            </a:br>
            <a:r>
              <a:rPr lang="fr-FR" dirty="0"/>
              <a:t> </a:t>
            </a:r>
            <a:br>
              <a:rPr lang="fr-FR" dirty="0"/>
            </a:br>
            <a:r>
              <a:rPr lang="fr-FR" sz="4900" dirty="0"/>
              <a:t>SCIENCES INDUSTRIELLES DE L’INGENIEUR</a:t>
            </a:r>
            <a:br>
              <a:rPr lang="fr-FR" sz="4000" dirty="0"/>
            </a:br>
            <a:endParaRPr lang="fr-FR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144A55-025C-4B9D-ACC0-D445B1399E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7949" y="4964669"/>
            <a:ext cx="10058400" cy="1143000"/>
          </a:xfrm>
        </p:spPr>
        <p:txBody>
          <a:bodyPr/>
          <a:lstStyle/>
          <a:p>
            <a:pPr algn="ctr"/>
            <a:r>
              <a:rPr lang="fr-FR" sz="4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Session 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423E62-4BA2-4790-9279-364094F1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400" smtClean="0"/>
              <a:t>1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A234086-D7BD-49B6-8CBF-242578CDF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</p:spTree>
    <p:extLst>
      <p:ext uri="{BB962C8B-B14F-4D97-AF65-F5344CB8AC3E}">
        <p14:creationId xmlns:p14="http://schemas.microsoft.com/office/powerpoint/2010/main" val="546391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397AA1-AC60-413A-82C1-AD4E7D0D8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9553"/>
            <a:ext cx="12192000" cy="402336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endParaRPr lang="fr-FR" sz="4800" dirty="0">
              <a:latin typeface="+mj-lt"/>
            </a:endParaRPr>
          </a:p>
          <a:p>
            <a:pPr algn="ctr"/>
            <a:r>
              <a:rPr lang="fr-FR" sz="4800" dirty="0">
                <a:latin typeface="+mj-lt"/>
              </a:rPr>
              <a:t>MERCI POUR VOTRE ATTENTION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4A037D3-422D-4ECA-B256-6D4C93E11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89641F-7290-4314-9E3E-22807B281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200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1478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DE3E4-D5DE-43BC-ABA9-B26BBBD7C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2102"/>
            <a:ext cx="12192000" cy="1450757"/>
          </a:xfrm>
        </p:spPr>
        <p:txBody>
          <a:bodyPr/>
          <a:lstStyle/>
          <a:p>
            <a:pPr algn="ctr"/>
            <a:r>
              <a:rPr lang="fr-FR" dirty="0"/>
              <a:t>PLAN DE LA PRESENTATION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762E9D-6272-4CCF-A2DA-041CB247A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589059"/>
            <a:ext cx="10292615" cy="47256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4100" dirty="0"/>
              <a:t>1- Présentation du travail pratique</a:t>
            </a:r>
          </a:p>
          <a:p>
            <a:pPr lvl="8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fr-FR" sz="3500" dirty="0"/>
              <a:t>Support, problématique et démarche</a:t>
            </a:r>
          </a:p>
          <a:p>
            <a:pPr lvl="8">
              <a:buFont typeface="Wingdings" panose="05000000000000000000" pitchFamily="2" charset="2"/>
              <a:buChar char="ü"/>
            </a:pPr>
            <a:r>
              <a:rPr lang="fr-FR" sz="3500" dirty="0"/>
              <a:t>Activités et résultats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r-FR" sz="4100" dirty="0"/>
              <a:t>2- Exploitation pédagogique  </a:t>
            </a:r>
          </a:p>
          <a:p>
            <a:pPr lvl="8">
              <a:buFont typeface="Wingdings" panose="05000000000000000000" pitchFamily="2" charset="2"/>
              <a:buChar char="ü"/>
            </a:pPr>
            <a:r>
              <a:rPr lang="fr-FR" sz="3500" dirty="0"/>
              <a:t>Description de la séquence proposée</a:t>
            </a:r>
          </a:p>
          <a:p>
            <a:pPr lvl="8">
              <a:buFont typeface="Wingdings" panose="05000000000000000000" pitchFamily="2" charset="2"/>
              <a:buChar char="ü"/>
            </a:pPr>
            <a:r>
              <a:rPr lang="fr-FR" sz="3500" dirty="0"/>
              <a:t>Description de la séance proposée</a:t>
            </a:r>
          </a:p>
          <a:p>
            <a:pPr lvl="8">
              <a:buFont typeface="Wingdings" panose="05000000000000000000" pitchFamily="2" charset="2"/>
              <a:buChar char="ü"/>
            </a:pPr>
            <a:r>
              <a:rPr lang="fr-FR" sz="3500" dirty="0"/>
              <a:t>Formalisation des connaissances et modes d’évaluation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r-FR" sz="4100" dirty="0"/>
              <a:t>3- Conclusion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3200" dirty="0"/>
          </a:p>
          <a:p>
            <a:pPr>
              <a:buFont typeface="Wingdings" panose="05000000000000000000" pitchFamily="2" charset="2"/>
              <a:buChar char="Ø"/>
            </a:pPr>
            <a:endParaRPr lang="fr-FR" sz="3200" dirty="0"/>
          </a:p>
          <a:p>
            <a:pPr>
              <a:buFont typeface="Wingdings" panose="05000000000000000000" pitchFamily="2" charset="2"/>
              <a:buChar char="Ø"/>
            </a:pPr>
            <a:endParaRPr lang="fr-FR" sz="3200" dirty="0"/>
          </a:p>
          <a:p>
            <a:pPr>
              <a:buFont typeface="Wingdings" panose="05000000000000000000" pitchFamily="2" charset="2"/>
              <a:buChar char="Ø"/>
            </a:pPr>
            <a:endParaRPr lang="fr-FR" sz="32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9FD515-1817-4D8D-869C-C39F31BF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200" smtClean="0"/>
              <a:t>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B6060BEC-3483-4840-A987-D67D9B325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</p:spTree>
    <p:extLst>
      <p:ext uri="{BB962C8B-B14F-4D97-AF65-F5344CB8AC3E}">
        <p14:creationId xmlns:p14="http://schemas.microsoft.com/office/powerpoint/2010/main" val="2713893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C10D26-49DF-4FD7-9889-DA39CA974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5953"/>
            <a:ext cx="12192000" cy="1450757"/>
          </a:xfrm>
        </p:spPr>
        <p:txBody>
          <a:bodyPr>
            <a:normAutofit/>
          </a:bodyPr>
          <a:lstStyle/>
          <a:p>
            <a:pPr lvl="8" algn="ctr"/>
            <a:r>
              <a:rPr lang="fr-FR" sz="4800" kern="1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1- PRÉSENTATION DU TRAVAIL PRATIQUE</a:t>
            </a:r>
            <a:br>
              <a:rPr lang="fr-FR" sz="4800" dirty="0"/>
            </a:br>
            <a:r>
              <a:rPr lang="fr-FR" sz="4000" b="1" kern="1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Support, problématique et démarche</a:t>
            </a:r>
            <a:endParaRPr lang="fr-FR" sz="4800" b="1" kern="120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6F864D-38A2-45E0-8657-AA6EBBD65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4105" y="1913824"/>
            <a:ext cx="5781575" cy="4131734"/>
          </a:xfrm>
        </p:spPr>
        <p:txBody>
          <a:bodyPr/>
          <a:lstStyle/>
          <a:p>
            <a:r>
              <a:rPr lang="fr-FR" dirty="0"/>
              <a:t>Photo + commentaire</a:t>
            </a:r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F536263C-EAF3-4F59-87A6-8EABB979A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400" smtClean="0"/>
              <a:t>3</a:t>
            </a:fld>
            <a:endParaRPr lang="fr-FR" dirty="0"/>
          </a:p>
        </p:txBody>
      </p:sp>
      <p:sp>
        <p:nvSpPr>
          <p:cNvPr id="17" name="Espace réservé du pied de page 16">
            <a:extLst>
              <a:ext uri="{FF2B5EF4-FFF2-40B4-BE49-F238E27FC236}">
                <a16:creationId xmlns:a16="http://schemas.microsoft.com/office/drawing/2014/main" id="{168F2429-A273-4E14-BB2E-87C52B31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</p:spTree>
    <p:extLst>
      <p:ext uri="{BB962C8B-B14F-4D97-AF65-F5344CB8AC3E}">
        <p14:creationId xmlns:p14="http://schemas.microsoft.com/office/powerpoint/2010/main" val="990831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578D96-C790-49F9-B280-F2F932DB5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1427"/>
            <a:ext cx="12192000" cy="218654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fr-FR" sz="5300" kern="1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1- PRÉSENTATION DU TRAVAIL PRATIQUE</a:t>
            </a:r>
            <a:br>
              <a:rPr lang="fr-FR" sz="4800" kern="1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fr-FR" sz="4400" b="1" dirty="0"/>
              <a:t>Activités et résultats</a:t>
            </a:r>
            <a:br>
              <a:rPr lang="fr-FR" sz="4800" dirty="0"/>
            </a:b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93555142-B0AE-47E4-BEEB-E0F5023F6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200" smtClean="0"/>
              <a:t>4</a:t>
            </a:fld>
            <a:endParaRPr lang="fr-FR" dirty="0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85B03AD4-CFFD-431E-8C24-8B7E8A73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</p:spTree>
    <p:extLst>
      <p:ext uri="{BB962C8B-B14F-4D97-AF65-F5344CB8AC3E}">
        <p14:creationId xmlns:p14="http://schemas.microsoft.com/office/powerpoint/2010/main" val="95589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1D31FA-F11C-49E7-BEF2-E4A280C8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8294"/>
            <a:ext cx="10058400" cy="1391141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2- EXPLOITATION PEDAGOGIQUE </a:t>
            </a:r>
            <a:br>
              <a:rPr lang="fr-FR" dirty="0"/>
            </a:br>
            <a:r>
              <a:rPr lang="fr-FR" sz="4000" b="1" dirty="0"/>
              <a:t>Description de la séquence proposée</a:t>
            </a:r>
            <a:endParaRPr lang="fr-FR" sz="4000" dirty="0"/>
          </a:p>
        </p:txBody>
      </p:sp>
      <p:sp>
        <p:nvSpPr>
          <p:cNvPr id="15" name="Espace réservé du numéro de diapositive 14">
            <a:extLst>
              <a:ext uri="{FF2B5EF4-FFF2-40B4-BE49-F238E27FC236}">
                <a16:creationId xmlns:a16="http://schemas.microsoft.com/office/drawing/2014/main" id="{AE0976BA-C997-4627-AFD0-8BF0C8395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200" smtClean="0"/>
              <a:t>5</a:t>
            </a:fld>
            <a:endParaRPr lang="fr-FR" dirty="0"/>
          </a:p>
        </p:txBody>
      </p:sp>
      <p:sp>
        <p:nvSpPr>
          <p:cNvPr id="16" name="Espace réservé du pied de page 15">
            <a:extLst>
              <a:ext uri="{FF2B5EF4-FFF2-40B4-BE49-F238E27FC236}">
                <a16:creationId xmlns:a16="http://schemas.microsoft.com/office/drawing/2014/main" id="{C91FCFFD-4B14-4088-ADFB-06C5FA3B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  <p:graphicFrame>
        <p:nvGraphicFramePr>
          <p:cNvPr id="7" name="Tableau 57">
            <a:extLst>
              <a:ext uri="{FF2B5EF4-FFF2-40B4-BE49-F238E27FC236}">
                <a16:creationId xmlns:a16="http://schemas.microsoft.com/office/drawing/2014/main" id="{5526A7DD-C31C-4A87-BF63-C78CDB6436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8131298"/>
              </p:ext>
            </p:extLst>
          </p:nvPr>
        </p:nvGraphicFramePr>
        <p:xfrm>
          <a:off x="0" y="1473697"/>
          <a:ext cx="12192000" cy="4813982"/>
        </p:xfrm>
        <a:graphic>
          <a:graphicData uri="http://schemas.openxmlformats.org/drawingml/2006/table">
            <a:tbl>
              <a:tblPr/>
              <a:tblGrid>
                <a:gridCol w="541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1813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Thème</a:t>
                      </a: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de séquence </a:t>
                      </a:r>
                      <a:r>
                        <a:rPr lang="fr-FR" sz="1600" b="1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: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Niveau de classe : 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18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Positionnement dans le cycle, prérequis :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Problématique :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1" u="sng" strike="noStrike" kern="1200" spc="-1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19591"/>
                  </a:ext>
                </a:extLst>
              </a:tr>
              <a:tr h="7918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Présentation de la séquence :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Situation déclenchante :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13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Compétences : 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300" b="1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Connaissances:</a:t>
                      </a:r>
                    </a:p>
                  </a:txBody>
                  <a:tcPr marL="36000" marR="36000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7145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Éléments pour la synthèse de la séquence (objectifs) </a:t>
                      </a:r>
                      <a:r>
                        <a:rPr lang="fr-FR" sz="1600" b="1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Piste d'évaluation </a:t>
                      </a:r>
                      <a:r>
                        <a:rPr lang="fr-FR" sz="1600" b="1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:  </a:t>
                      </a:r>
                    </a:p>
                  </a:txBody>
                  <a:tcPr marL="36000" marR="36000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473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715A98-AFD7-4C60-9C3F-1AD191820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083" y="529664"/>
            <a:ext cx="10058400" cy="145075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5300" dirty="0"/>
              <a:t>2- EXPLOITATION PEDAGOGIQUE </a:t>
            </a:r>
            <a:br>
              <a:rPr lang="fr-FR" dirty="0"/>
            </a:br>
            <a:r>
              <a:rPr lang="fr-FR" sz="4400" b="1" dirty="0"/>
              <a:t>Description de la séance proposée</a:t>
            </a:r>
            <a:br>
              <a:rPr lang="fr-FR" sz="4800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40B3D1-E795-4774-8837-224D62949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F695D6F-2700-4304-B1A3-B93316B0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200" smtClean="0"/>
              <a:t>6</a:t>
            </a:fld>
            <a:endParaRPr lang="fr-FR" dirty="0"/>
          </a:p>
        </p:txBody>
      </p:sp>
      <p:graphicFrame>
        <p:nvGraphicFramePr>
          <p:cNvPr id="6" name="Tableau 61">
            <a:extLst>
              <a:ext uri="{FF2B5EF4-FFF2-40B4-BE49-F238E27FC236}">
                <a16:creationId xmlns:a16="http://schemas.microsoft.com/office/drawing/2014/main" id="{F33A4427-4EB2-4225-854F-CEC576F439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830725"/>
              </p:ext>
            </p:extLst>
          </p:nvPr>
        </p:nvGraphicFramePr>
        <p:xfrm>
          <a:off x="0" y="1330923"/>
          <a:ext cx="12192000" cy="5025948"/>
        </p:xfrm>
        <a:graphic>
          <a:graphicData uri="http://schemas.openxmlformats.org/drawingml/2006/table">
            <a:tbl>
              <a:tblPr/>
              <a:tblGrid>
                <a:gridCol w="223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5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859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Positionnement de la séance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0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Avant</a:t>
                      </a:r>
                      <a:r>
                        <a:rPr lang="fr-F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 : </a:t>
                      </a:r>
                    </a:p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0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Après</a:t>
                      </a:r>
                      <a:r>
                        <a:rPr lang="fr-F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 :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76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Démarche pédagogique 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u="none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76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Objectifs de la séance</a:t>
                      </a:r>
                      <a:endParaRPr lang="fr-FR" sz="1600" b="0" u="sng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76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Organisation de la classe</a:t>
                      </a:r>
                      <a:endParaRPr lang="fr-FR" sz="1600" b="0" u="sng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1237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Activités et systèmes exploités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132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kern="1200" spc="-1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Ressources : </a:t>
                      </a: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062790"/>
                  </a:ext>
                </a:extLst>
              </a:tr>
              <a:tr h="331076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Attendus</a:t>
                      </a:r>
                      <a:endParaRPr lang="fr-FR" sz="1600" b="0" u="sng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760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Différenciation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076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Bilan de la séance</a:t>
                      </a:r>
                      <a:endParaRPr lang="fr-FR" sz="1600" b="0" u="sng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1859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lang="fr-FR" sz="1600" b="1" u="sng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Evaluation</a:t>
                      </a: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</a:pPr>
                      <a:endParaRPr lang="fr-F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61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DAD45A-0843-49B8-A19F-68AB46DFD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643" y="719687"/>
            <a:ext cx="10222428" cy="145075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5300" dirty="0"/>
              <a:t>2- EXPLOITATION PEDAGOGIQUE </a:t>
            </a:r>
            <a:br>
              <a:rPr lang="fr-FR" dirty="0"/>
            </a:br>
            <a:r>
              <a:rPr lang="fr-FR" sz="4400" b="1" dirty="0"/>
              <a:t>Formalisation des connaissances </a:t>
            </a:r>
            <a:br>
              <a:rPr lang="fr-FR" sz="4000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1DCE6F-F7E5-4A64-8A09-836F1069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2AFD4B-D4AF-4ABF-A19D-ACC40C229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200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75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DAD45A-0843-49B8-A19F-68AB46DFD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097" y="988906"/>
            <a:ext cx="10058400" cy="145075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5300" dirty="0"/>
              <a:t>2- EXPLOITATION PEDAGOGIQUE </a:t>
            </a:r>
            <a:br>
              <a:rPr lang="fr-FR" dirty="0"/>
            </a:br>
            <a:r>
              <a:rPr lang="fr-FR" sz="4400" b="1" dirty="0"/>
              <a:t>Formalisation des connaissances et modes d’évaluation</a:t>
            </a:r>
            <a:br>
              <a:rPr lang="fr-FR" sz="4000" dirty="0"/>
            </a:b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1DCE6F-F7E5-4A64-8A09-836F1069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2AFD4B-D4AF-4ABF-A19D-ACC40C229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200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03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F54D77-FC34-4980-B5D8-F7A619920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30C885B-FB7C-420B-AF1A-74599DE1A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200" dirty="0"/>
              <a:t>C. LE BOUBENNEC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12B690-62C0-47BF-A4DA-C79185A2F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2214-DB30-4D05-B849-58CCB7B0FF9A}" type="slidenum">
              <a:rPr lang="fr-FR" sz="1200" smtClean="0"/>
              <a:t>9</a:t>
            </a:fld>
            <a:endParaRPr lang="fr-FR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2ED54D7-9C6B-436D-8D63-DED1FD571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4212"/>
            <a:ext cx="10058400" cy="14493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fr-FR" dirty="0"/>
              <a:t>3-</a:t>
            </a:r>
            <a:r>
              <a:rPr lang="fr-FR" sz="5300" dirty="0"/>
              <a:t> </a:t>
            </a:r>
            <a:r>
              <a:rPr lang="fr-FR" dirty="0"/>
              <a:t>CONCLUSION</a:t>
            </a:r>
            <a:br>
              <a:rPr lang="fr-FR" sz="4800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047546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372</TotalTime>
  <Words>244</Words>
  <Application>Microsoft Office PowerPoint</Application>
  <PresentationFormat>Grand écran</PresentationFormat>
  <Paragraphs>67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Rétrospective</vt:lpstr>
      <vt:lpstr>CAPET INTERNE   SCIENCES INDUSTRIELLES DE L’INGENIEUR </vt:lpstr>
      <vt:lpstr>PLAN DE LA PRESENTATION</vt:lpstr>
      <vt:lpstr>1- PRÉSENTATION DU TRAVAIL PRATIQUE Support, problématique et démarche</vt:lpstr>
      <vt:lpstr>1- PRÉSENTATION DU TRAVAIL PRATIQUE Activités et résultats </vt:lpstr>
      <vt:lpstr>2- EXPLOITATION PEDAGOGIQUE  Description de la séquence proposée</vt:lpstr>
      <vt:lpstr>2- EXPLOITATION PEDAGOGIQUE  Description de la séance proposée </vt:lpstr>
      <vt:lpstr>2- EXPLOITATION PEDAGOGIQUE  Formalisation des connaissances  </vt:lpstr>
      <vt:lpstr>2- EXPLOITATION PEDAGOGIQUE  Formalisation des connaissances et modes d’évaluation </vt:lpstr>
      <vt:lpstr>3- CONCLUSION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CAPET INTERNE   SCIENCES INDUSTRIELLES DE L’INGENIEUR</dc:title>
  <dc:creator>cyril</dc:creator>
  <cp:lastModifiedBy>cyril</cp:lastModifiedBy>
  <cp:revision>32</cp:revision>
  <dcterms:created xsi:type="dcterms:W3CDTF">2025-03-24T17:32:24Z</dcterms:created>
  <dcterms:modified xsi:type="dcterms:W3CDTF">2025-03-30T20:33:37Z</dcterms:modified>
</cp:coreProperties>
</file>