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50"/>
  </p:normalViewPr>
  <p:slideViewPr>
    <p:cSldViewPr>
      <p:cViewPr varScale="1">
        <p:scale>
          <a:sx n="103" d="100"/>
          <a:sy n="103" d="100"/>
        </p:scale>
        <p:origin x="184" y="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29A278-35F7-714E-84BA-80228CD5A468}" type="doc">
      <dgm:prSet loTypeId="urn:microsoft.com/office/officeart/2008/layout/CaptionedPicture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4C3B2CB-0DA2-0F4A-BA4E-498CA391A773}">
      <dgm:prSet phldrT="[Texte]" phldr="1"/>
      <dgm:spPr/>
      <dgm:t>
        <a:bodyPr/>
        <a:lstStyle/>
        <a:p>
          <a:endParaRPr lang="fr-FR"/>
        </a:p>
      </dgm:t>
    </dgm:pt>
    <dgm:pt modelId="{06000B97-A0EB-284E-AE70-E8D0939B5973}" type="parTrans" cxnId="{309F3A74-F40D-964A-9030-0F9F7379470F}">
      <dgm:prSet/>
      <dgm:spPr/>
      <dgm:t>
        <a:bodyPr/>
        <a:lstStyle/>
        <a:p>
          <a:endParaRPr lang="fr-FR"/>
        </a:p>
      </dgm:t>
    </dgm:pt>
    <dgm:pt modelId="{B1B54622-C50F-5C49-82B6-B0A306C8EC1D}" type="sibTrans" cxnId="{309F3A74-F40D-964A-9030-0F9F7379470F}">
      <dgm:prSet/>
      <dgm:spPr/>
      <dgm:t>
        <a:bodyPr/>
        <a:lstStyle/>
        <a:p>
          <a:endParaRPr lang="fr-FR"/>
        </a:p>
      </dgm:t>
    </dgm:pt>
    <dgm:pt modelId="{2995CFE1-3460-8441-9EE5-82DB6F43EFFD}">
      <dgm:prSet phldrT="[Texte]"/>
      <dgm:spPr/>
      <dgm:t>
        <a:bodyPr/>
        <a:lstStyle/>
        <a:p>
          <a:r>
            <a:rPr lang="fr-FR" dirty="0"/>
            <a:t>Résultat 1</a:t>
          </a:r>
        </a:p>
      </dgm:t>
    </dgm:pt>
    <dgm:pt modelId="{4004AA2F-C9F8-D349-8FEA-BED29AB6A6C3}" type="parTrans" cxnId="{F5A6374A-C08C-E149-82CB-EF4890DAEF78}">
      <dgm:prSet/>
      <dgm:spPr/>
      <dgm:t>
        <a:bodyPr/>
        <a:lstStyle/>
        <a:p>
          <a:endParaRPr lang="fr-FR"/>
        </a:p>
      </dgm:t>
    </dgm:pt>
    <dgm:pt modelId="{CD8A413F-E471-B94F-A5A9-0D19FBB01A29}" type="sibTrans" cxnId="{F5A6374A-C08C-E149-82CB-EF4890DAEF78}">
      <dgm:prSet/>
      <dgm:spPr/>
      <dgm:t>
        <a:bodyPr/>
        <a:lstStyle/>
        <a:p>
          <a:endParaRPr lang="fr-FR"/>
        </a:p>
      </dgm:t>
    </dgm:pt>
    <dgm:pt modelId="{3B7B1A1B-0DBB-D54A-A211-12DE30D60720}">
      <dgm:prSet phldrT="[Texte]" phldr="1"/>
      <dgm:spPr/>
      <dgm:t>
        <a:bodyPr/>
        <a:lstStyle/>
        <a:p>
          <a:endParaRPr lang="fr-FR"/>
        </a:p>
      </dgm:t>
    </dgm:pt>
    <dgm:pt modelId="{11B67D90-A7DB-2E4D-A132-1AE18BA5910A}" type="parTrans" cxnId="{BEE9D7AA-2CB3-C341-BC6B-D5EB172A0FC5}">
      <dgm:prSet/>
      <dgm:spPr/>
      <dgm:t>
        <a:bodyPr/>
        <a:lstStyle/>
        <a:p>
          <a:endParaRPr lang="fr-FR"/>
        </a:p>
      </dgm:t>
    </dgm:pt>
    <dgm:pt modelId="{A6EDC5BC-2869-8B43-88EE-8F12517A48ED}" type="sibTrans" cxnId="{BEE9D7AA-2CB3-C341-BC6B-D5EB172A0FC5}">
      <dgm:prSet/>
      <dgm:spPr/>
      <dgm:t>
        <a:bodyPr/>
        <a:lstStyle/>
        <a:p>
          <a:endParaRPr lang="fr-FR"/>
        </a:p>
      </dgm:t>
    </dgm:pt>
    <dgm:pt modelId="{DFC15113-8CC5-6849-8B6A-067D7828654E}">
      <dgm:prSet phldrT="[Texte]"/>
      <dgm:spPr/>
      <dgm:t>
        <a:bodyPr/>
        <a:lstStyle/>
        <a:p>
          <a:r>
            <a:rPr lang="fr-FR" dirty="0"/>
            <a:t>Résultat 2</a:t>
          </a:r>
        </a:p>
      </dgm:t>
    </dgm:pt>
    <dgm:pt modelId="{E3DDE69E-7EFC-484E-B32D-211AA37E4052}" type="parTrans" cxnId="{6C0F1AB8-94B2-DE49-A39F-8CBB4548C0FB}">
      <dgm:prSet/>
      <dgm:spPr/>
      <dgm:t>
        <a:bodyPr/>
        <a:lstStyle/>
        <a:p>
          <a:endParaRPr lang="fr-FR"/>
        </a:p>
      </dgm:t>
    </dgm:pt>
    <dgm:pt modelId="{71E34969-1160-2B49-B1A2-612108375D53}" type="sibTrans" cxnId="{6C0F1AB8-94B2-DE49-A39F-8CBB4548C0FB}">
      <dgm:prSet/>
      <dgm:spPr/>
      <dgm:t>
        <a:bodyPr/>
        <a:lstStyle/>
        <a:p>
          <a:endParaRPr lang="fr-FR"/>
        </a:p>
      </dgm:t>
    </dgm:pt>
    <dgm:pt modelId="{DF5A4677-CECA-7941-B8A9-ADBACBCF5641}">
      <dgm:prSet phldrT="[Texte]" phldr="1"/>
      <dgm:spPr/>
      <dgm:t>
        <a:bodyPr/>
        <a:lstStyle/>
        <a:p>
          <a:endParaRPr lang="fr-FR"/>
        </a:p>
      </dgm:t>
    </dgm:pt>
    <dgm:pt modelId="{27067FA5-DA17-EB4A-A07A-00D9275367A2}" type="parTrans" cxnId="{1E7F0D1A-C01B-6C4A-A5BE-7A6183F6D7B0}">
      <dgm:prSet/>
      <dgm:spPr/>
      <dgm:t>
        <a:bodyPr/>
        <a:lstStyle/>
        <a:p>
          <a:endParaRPr lang="fr-FR"/>
        </a:p>
      </dgm:t>
    </dgm:pt>
    <dgm:pt modelId="{12A3F391-56DD-C042-BA48-968CF456CDF9}" type="sibTrans" cxnId="{1E7F0D1A-C01B-6C4A-A5BE-7A6183F6D7B0}">
      <dgm:prSet/>
      <dgm:spPr/>
      <dgm:t>
        <a:bodyPr/>
        <a:lstStyle/>
        <a:p>
          <a:endParaRPr lang="fr-FR"/>
        </a:p>
      </dgm:t>
    </dgm:pt>
    <dgm:pt modelId="{B58E6104-01A6-3840-B3E7-1821FA3122CD}">
      <dgm:prSet phldrT="[Texte]"/>
      <dgm:spPr/>
      <dgm:t>
        <a:bodyPr/>
        <a:lstStyle/>
        <a:p>
          <a:r>
            <a:rPr lang="fr-FR" dirty="0"/>
            <a:t>Résultat 3</a:t>
          </a:r>
        </a:p>
      </dgm:t>
    </dgm:pt>
    <dgm:pt modelId="{51E29F90-8C75-9341-A5BD-FCBBF9415A20}" type="parTrans" cxnId="{584362F7-300B-7847-8015-953FD34951D9}">
      <dgm:prSet/>
      <dgm:spPr/>
      <dgm:t>
        <a:bodyPr/>
        <a:lstStyle/>
        <a:p>
          <a:endParaRPr lang="fr-FR"/>
        </a:p>
      </dgm:t>
    </dgm:pt>
    <dgm:pt modelId="{ED3617F3-D44E-5341-8846-160C081CF77B}" type="sibTrans" cxnId="{584362F7-300B-7847-8015-953FD34951D9}">
      <dgm:prSet/>
      <dgm:spPr/>
      <dgm:t>
        <a:bodyPr/>
        <a:lstStyle/>
        <a:p>
          <a:endParaRPr lang="fr-FR"/>
        </a:p>
      </dgm:t>
    </dgm:pt>
    <dgm:pt modelId="{11509468-2A04-604A-AA77-EB028341A826}" type="pres">
      <dgm:prSet presAssocID="{8529A278-35F7-714E-84BA-80228CD5A468}" presName="Name0" presStyleCnt="0">
        <dgm:presLayoutVars>
          <dgm:chMax/>
          <dgm:chPref/>
          <dgm:dir/>
        </dgm:presLayoutVars>
      </dgm:prSet>
      <dgm:spPr/>
    </dgm:pt>
    <dgm:pt modelId="{A2A8C0BC-7110-B44E-A35E-D933BFC09DF6}" type="pres">
      <dgm:prSet presAssocID="{64C3B2CB-0DA2-0F4A-BA4E-498CA391A773}" presName="composite" presStyleCnt="0">
        <dgm:presLayoutVars>
          <dgm:chMax val="1"/>
          <dgm:chPref val="1"/>
        </dgm:presLayoutVars>
      </dgm:prSet>
      <dgm:spPr/>
    </dgm:pt>
    <dgm:pt modelId="{0FCFEF63-CECD-264B-98A2-CCAB73D8C593}" type="pres">
      <dgm:prSet presAssocID="{64C3B2CB-0DA2-0F4A-BA4E-498CA391A773}" presName="Accent" presStyleLbl="trAlignAcc1" presStyleIdx="0" presStyleCnt="3">
        <dgm:presLayoutVars>
          <dgm:chMax val="0"/>
          <dgm:chPref val="0"/>
        </dgm:presLayoutVars>
      </dgm:prSet>
      <dgm:spPr/>
    </dgm:pt>
    <dgm:pt modelId="{EEB3E362-0223-954B-A04C-93E5540E2E9C}" type="pres">
      <dgm:prSet presAssocID="{64C3B2CB-0DA2-0F4A-BA4E-498CA391A773}" presName="Image" presStyleLbl="alignImgPlace1" presStyleIdx="0" presStyleCnt="3">
        <dgm:presLayoutVars>
          <dgm:chMax val="0"/>
          <dgm:chPref val="0"/>
        </dgm:presLayoutVars>
      </dgm:prSet>
      <dgm:spPr/>
    </dgm:pt>
    <dgm:pt modelId="{9AA98B2D-AC8C-1544-A662-68288439AD81}" type="pres">
      <dgm:prSet presAssocID="{64C3B2CB-0DA2-0F4A-BA4E-498CA391A773}" presName="ChildComposite" presStyleCnt="0"/>
      <dgm:spPr/>
    </dgm:pt>
    <dgm:pt modelId="{E91C0A8C-8D03-D047-883D-BAF1A467C593}" type="pres">
      <dgm:prSet presAssocID="{64C3B2CB-0DA2-0F4A-BA4E-498CA391A773}" presName="Child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0A02F1E-2F1C-A249-AF97-F5CEB5EE2DE7}" type="pres">
      <dgm:prSet presAssocID="{64C3B2CB-0DA2-0F4A-BA4E-498CA391A773}" presName="Parent" presStyleLbl="revTx" presStyleIdx="0" presStyleCnt="3">
        <dgm:presLayoutVars>
          <dgm:chMax val="1"/>
          <dgm:chPref val="0"/>
          <dgm:bulletEnabled val="1"/>
        </dgm:presLayoutVars>
      </dgm:prSet>
      <dgm:spPr/>
    </dgm:pt>
    <dgm:pt modelId="{C7C22DCC-6D46-5B47-9709-4EB523DD90E3}" type="pres">
      <dgm:prSet presAssocID="{B1B54622-C50F-5C49-82B6-B0A306C8EC1D}" presName="sibTrans" presStyleCnt="0"/>
      <dgm:spPr/>
    </dgm:pt>
    <dgm:pt modelId="{528DA15B-86F0-CA46-805D-6BD0938148E5}" type="pres">
      <dgm:prSet presAssocID="{3B7B1A1B-0DBB-D54A-A211-12DE30D60720}" presName="composite" presStyleCnt="0">
        <dgm:presLayoutVars>
          <dgm:chMax val="1"/>
          <dgm:chPref val="1"/>
        </dgm:presLayoutVars>
      </dgm:prSet>
      <dgm:spPr/>
    </dgm:pt>
    <dgm:pt modelId="{6B99145A-590C-CA43-87CB-7A66EBBBF494}" type="pres">
      <dgm:prSet presAssocID="{3B7B1A1B-0DBB-D54A-A211-12DE30D60720}" presName="Accent" presStyleLbl="trAlignAcc1" presStyleIdx="1" presStyleCnt="3">
        <dgm:presLayoutVars>
          <dgm:chMax val="0"/>
          <dgm:chPref val="0"/>
        </dgm:presLayoutVars>
      </dgm:prSet>
      <dgm:spPr/>
    </dgm:pt>
    <dgm:pt modelId="{FAE4DD82-310B-7B44-A46C-6F6CFDCEC8F2}" type="pres">
      <dgm:prSet presAssocID="{3B7B1A1B-0DBB-D54A-A211-12DE30D60720}" presName="Image" presStyleLbl="alignImgPlace1" presStyleIdx="1" presStyleCnt="3">
        <dgm:presLayoutVars>
          <dgm:chMax val="0"/>
          <dgm:chPref val="0"/>
        </dgm:presLayoutVars>
      </dgm:prSet>
      <dgm:spPr/>
    </dgm:pt>
    <dgm:pt modelId="{F5FCAD46-3EDA-374F-A3BC-420FE345C209}" type="pres">
      <dgm:prSet presAssocID="{3B7B1A1B-0DBB-D54A-A211-12DE30D60720}" presName="ChildComposite" presStyleCnt="0"/>
      <dgm:spPr/>
    </dgm:pt>
    <dgm:pt modelId="{99FDD4C8-87B5-514D-8469-3861E1D49BF3}" type="pres">
      <dgm:prSet presAssocID="{3B7B1A1B-0DBB-D54A-A211-12DE30D60720}" presName="Child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6FCA0DE-188D-AE40-8C1D-6E9D1425F060}" type="pres">
      <dgm:prSet presAssocID="{3B7B1A1B-0DBB-D54A-A211-12DE30D60720}" presName="Parent" presStyleLbl="revTx" presStyleIdx="1" presStyleCnt="3">
        <dgm:presLayoutVars>
          <dgm:chMax val="1"/>
          <dgm:chPref val="0"/>
          <dgm:bulletEnabled val="1"/>
        </dgm:presLayoutVars>
      </dgm:prSet>
      <dgm:spPr/>
    </dgm:pt>
    <dgm:pt modelId="{D42FD356-7791-474D-BDC9-F9F334125DF7}" type="pres">
      <dgm:prSet presAssocID="{A6EDC5BC-2869-8B43-88EE-8F12517A48ED}" presName="sibTrans" presStyleCnt="0"/>
      <dgm:spPr/>
    </dgm:pt>
    <dgm:pt modelId="{A0A8BAAF-AEC1-9A4A-9D05-0C546D49FAA6}" type="pres">
      <dgm:prSet presAssocID="{DF5A4677-CECA-7941-B8A9-ADBACBCF5641}" presName="composite" presStyleCnt="0">
        <dgm:presLayoutVars>
          <dgm:chMax val="1"/>
          <dgm:chPref val="1"/>
        </dgm:presLayoutVars>
      </dgm:prSet>
      <dgm:spPr/>
    </dgm:pt>
    <dgm:pt modelId="{6A4B91F8-753F-CD4F-BCB2-1BE11427E0E6}" type="pres">
      <dgm:prSet presAssocID="{DF5A4677-CECA-7941-B8A9-ADBACBCF5641}" presName="Accent" presStyleLbl="trAlignAcc1" presStyleIdx="2" presStyleCnt="3">
        <dgm:presLayoutVars>
          <dgm:chMax val="0"/>
          <dgm:chPref val="0"/>
        </dgm:presLayoutVars>
      </dgm:prSet>
      <dgm:spPr/>
    </dgm:pt>
    <dgm:pt modelId="{DA96E856-E083-8740-9F41-04CDB05F622A}" type="pres">
      <dgm:prSet presAssocID="{DF5A4677-CECA-7941-B8A9-ADBACBCF5641}" presName="Image" presStyleLbl="alignImgPlace1" presStyleIdx="2" presStyleCnt="3">
        <dgm:presLayoutVars>
          <dgm:chMax val="0"/>
          <dgm:chPref val="0"/>
        </dgm:presLayoutVars>
      </dgm:prSet>
      <dgm:spPr/>
    </dgm:pt>
    <dgm:pt modelId="{0370753E-A113-4D47-92FC-A0BAE6229FFB}" type="pres">
      <dgm:prSet presAssocID="{DF5A4677-CECA-7941-B8A9-ADBACBCF5641}" presName="ChildComposite" presStyleCnt="0"/>
      <dgm:spPr/>
    </dgm:pt>
    <dgm:pt modelId="{89CA109C-2A5B-504A-929B-CA148B89B5F1}" type="pres">
      <dgm:prSet presAssocID="{DF5A4677-CECA-7941-B8A9-ADBACBCF5641}" presName="Child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2AD93920-384D-5345-901C-71A173066B05}" type="pres">
      <dgm:prSet presAssocID="{DF5A4677-CECA-7941-B8A9-ADBACBCF5641}" presName="Parent" presStyleLbl="revTx" presStyleIdx="2" presStyleCnt="3">
        <dgm:presLayoutVars>
          <dgm:chMax val="1"/>
          <dgm:chPref val="0"/>
          <dgm:bulletEnabled val="1"/>
        </dgm:presLayoutVars>
      </dgm:prSet>
      <dgm:spPr/>
    </dgm:pt>
  </dgm:ptLst>
  <dgm:cxnLst>
    <dgm:cxn modelId="{1E7F0D1A-C01B-6C4A-A5BE-7A6183F6D7B0}" srcId="{8529A278-35F7-714E-84BA-80228CD5A468}" destId="{DF5A4677-CECA-7941-B8A9-ADBACBCF5641}" srcOrd="2" destOrd="0" parTransId="{27067FA5-DA17-EB4A-A07A-00D9275367A2}" sibTransId="{12A3F391-56DD-C042-BA48-968CF456CDF9}"/>
    <dgm:cxn modelId="{F5A6374A-C08C-E149-82CB-EF4890DAEF78}" srcId="{64C3B2CB-0DA2-0F4A-BA4E-498CA391A773}" destId="{2995CFE1-3460-8441-9EE5-82DB6F43EFFD}" srcOrd="0" destOrd="0" parTransId="{4004AA2F-C9F8-D349-8FEA-BED29AB6A6C3}" sibTransId="{CD8A413F-E471-B94F-A5A9-0D19FBB01A29}"/>
    <dgm:cxn modelId="{EF1EAC4D-22D9-294D-A76C-37D075EE9A2F}" type="presOf" srcId="{DF5A4677-CECA-7941-B8A9-ADBACBCF5641}" destId="{2AD93920-384D-5345-901C-71A173066B05}" srcOrd="0" destOrd="0" presId="urn:microsoft.com/office/officeart/2008/layout/CaptionedPictures"/>
    <dgm:cxn modelId="{309F3A74-F40D-964A-9030-0F9F7379470F}" srcId="{8529A278-35F7-714E-84BA-80228CD5A468}" destId="{64C3B2CB-0DA2-0F4A-BA4E-498CA391A773}" srcOrd="0" destOrd="0" parTransId="{06000B97-A0EB-284E-AE70-E8D0939B5973}" sibTransId="{B1B54622-C50F-5C49-82B6-B0A306C8EC1D}"/>
    <dgm:cxn modelId="{75D5B47D-1BE1-6C43-87BC-04043B0304B8}" type="presOf" srcId="{8529A278-35F7-714E-84BA-80228CD5A468}" destId="{11509468-2A04-604A-AA77-EB028341A826}" srcOrd="0" destOrd="0" presId="urn:microsoft.com/office/officeart/2008/layout/CaptionedPictures"/>
    <dgm:cxn modelId="{2738E288-1A83-0C4A-BADC-7551D011E5D1}" type="presOf" srcId="{64C3B2CB-0DA2-0F4A-BA4E-498CA391A773}" destId="{E0A02F1E-2F1C-A249-AF97-F5CEB5EE2DE7}" srcOrd="0" destOrd="0" presId="urn:microsoft.com/office/officeart/2008/layout/CaptionedPictures"/>
    <dgm:cxn modelId="{716A918C-87A3-3B4A-ACAC-1AB19C085775}" type="presOf" srcId="{DFC15113-8CC5-6849-8B6A-067D7828654E}" destId="{99FDD4C8-87B5-514D-8469-3861E1D49BF3}" srcOrd="0" destOrd="0" presId="urn:microsoft.com/office/officeart/2008/layout/CaptionedPictures"/>
    <dgm:cxn modelId="{A0A87E94-C354-0047-85E5-623F8A10118C}" type="presOf" srcId="{2995CFE1-3460-8441-9EE5-82DB6F43EFFD}" destId="{E91C0A8C-8D03-D047-883D-BAF1A467C593}" srcOrd="0" destOrd="0" presId="urn:microsoft.com/office/officeart/2008/layout/CaptionedPictures"/>
    <dgm:cxn modelId="{BEE9D7AA-2CB3-C341-BC6B-D5EB172A0FC5}" srcId="{8529A278-35F7-714E-84BA-80228CD5A468}" destId="{3B7B1A1B-0DBB-D54A-A211-12DE30D60720}" srcOrd="1" destOrd="0" parTransId="{11B67D90-A7DB-2E4D-A132-1AE18BA5910A}" sibTransId="{A6EDC5BC-2869-8B43-88EE-8F12517A48ED}"/>
    <dgm:cxn modelId="{6C0F1AB8-94B2-DE49-A39F-8CBB4548C0FB}" srcId="{3B7B1A1B-0DBB-D54A-A211-12DE30D60720}" destId="{DFC15113-8CC5-6849-8B6A-067D7828654E}" srcOrd="0" destOrd="0" parTransId="{E3DDE69E-7EFC-484E-B32D-211AA37E4052}" sibTransId="{71E34969-1160-2B49-B1A2-612108375D53}"/>
    <dgm:cxn modelId="{8B9A94E9-C18B-EB46-A71D-D6A27718BBC6}" type="presOf" srcId="{B58E6104-01A6-3840-B3E7-1821FA3122CD}" destId="{89CA109C-2A5B-504A-929B-CA148B89B5F1}" srcOrd="0" destOrd="0" presId="urn:microsoft.com/office/officeart/2008/layout/CaptionedPictures"/>
    <dgm:cxn modelId="{55FA43F0-0CE8-7E46-A4F3-09F198A76467}" type="presOf" srcId="{3B7B1A1B-0DBB-D54A-A211-12DE30D60720}" destId="{56FCA0DE-188D-AE40-8C1D-6E9D1425F060}" srcOrd="0" destOrd="0" presId="urn:microsoft.com/office/officeart/2008/layout/CaptionedPictures"/>
    <dgm:cxn modelId="{584362F7-300B-7847-8015-953FD34951D9}" srcId="{DF5A4677-CECA-7941-B8A9-ADBACBCF5641}" destId="{B58E6104-01A6-3840-B3E7-1821FA3122CD}" srcOrd="0" destOrd="0" parTransId="{51E29F90-8C75-9341-A5BD-FCBBF9415A20}" sibTransId="{ED3617F3-D44E-5341-8846-160C081CF77B}"/>
    <dgm:cxn modelId="{351B7BDF-F591-4F48-B8AE-ED54FB7D1230}" type="presParOf" srcId="{11509468-2A04-604A-AA77-EB028341A826}" destId="{A2A8C0BC-7110-B44E-A35E-D933BFC09DF6}" srcOrd="0" destOrd="0" presId="urn:microsoft.com/office/officeart/2008/layout/CaptionedPictures"/>
    <dgm:cxn modelId="{158BF919-F035-6241-BB3F-4A2D4A8FE452}" type="presParOf" srcId="{A2A8C0BC-7110-B44E-A35E-D933BFC09DF6}" destId="{0FCFEF63-CECD-264B-98A2-CCAB73D8C593}" srcOrd="0" destOrd="0" presId="urn:microsoft.com/office/officeart/2008/layout/CaptionedPictures"/>
    <dgm:cxn modelId="{14378AEE-4E0B-5145-AA12-9D7514C69DFF}" type="presParOf" srcId="{A2A8C0BC-7110-B44E-A35E-D933BFC09DF6}" destId="{EEB3E362-0223-954B-A04C-93E5540E2E9C}" srcOrd="1" destOrd="0" presId="urn:microsoft.com/office/officeart/2008/layout/CaptionedPictures"/>
    <dgm:cxn modelId="{8839C530-5121-1F45-A547-AA170BE48FD7}" type="presParOf" srcId="{A2A8C0BC-7110-B44E-A35E-D933BFC09DF6}" destId="{9AA98B2D-AC8C-1544-A662-68288439AD81}" srcOrd="2" destOrd="0" presId="urn:microsoft.com/office/officeart/2008/layout/CaptionedPictures"/>
    <dgm:cxn modelId="{C614A7E7-53E6-754F-AFCF-EC440E814019}" type="presParOf" srcId="{9AA98B2D-AC8C-1544-A662-68288439AD81}" destId="{E91C0A8C-8D03-D047-883D-BAF1A467C593}" srcOrd="0" destOrd="0" presId="urn:microsoft.com/office/officeart/2008/layout/CaptionedPictures"/>
    <dgm:cxn modelId="{989E612E-2202-314E-89E2-EF30D6D85DA1}" type="presParOf" srcId="{9AA98B2D-AC8C-1544-A662-68288439AD81}" destId="{E0A02F1E-2F1C-A249-AF97-F5CEB5EE2DE7}" srcOrd="1" destOrd="0" presId="urn:microsoft.com/office/officeart/2008/layout/CaptionedPictures"/>
    <dgm:cxn modelId="{BD387F40-161D-514F-9846-95599E9A3BDD}" type="presParOf" srcId="{11509468-2A04-604A-AA77-EB028341A826}" destId="{C7C22DCC-6D46-5B47-9709-4EB523DD90E3}" srcOrd="1" destOrd="0" presId="urn:microsoft.com/office/officeart/2008/layout/CaptionedPictures"/>
    <dgm:cxn modelId="{22A06E5E-3625-2846-85AE-6A5F996B757D}" type="presParOf" srcId="{11509468-2A04-604A-AA77-EB028341A826}" destId="{528DA15B-86F0-CA46-805D-6BD0938148E5}" srcOrd="2" destOrd="0" presId="urn:microsoft.com/office/officeart/2008/layout/CaptionedPictures"/>
    <dgm:cxn modelId="{AD0FB9AE-128A-E34F-895A-9807A6D92385}" type="presParOf" srcId="{528DA15B-86F0-CA46-805D-6BD0938148E5}" destId="{6B99145A-590C-CA43-87CB-7A66EBBBF494}" srcOrd="0" destOrd="0" presId="urn:microsoft.com/office/officeart/2008/layout/CaptionedPictures"/>
    <dgm:cxn modelId="{A296393A-F2DA-B64F-809A-3889C025C636}" type="presParOf" srcId="{528DA15B-86F0-CA46-805D-6BD0938148E5}" destId="{FAE4DD82-310B-7B44-A46C-6F6CFDCEC8F2}" srcOrd="1" destOrd="0" presId="urn:microsoft.com/office/officeart/2008/layout/CaptionedPictures"/>
    <dgm:cxn modelId="{106B8A5D-5F98-6746-9AEC-7F2F1262E877}" type="presParOf" srcId="{528DA15B-86F0-CA46-805D-6BD0938148E5}" destId="{F5FCAD46-3EDA-374F-A3BC-420FE345C209}" srcOrd="2" destOrd="0" presId="urn:microsoft.com/office/officeart/2008/layout/CaptionedPictures"/>
    <dgm:cxn modelId="{25A1F91C-AA57-2F49-8AE3-B55430AB0D80}" type="presParOf" srcId="{F5FCAD46-3EDA-374F-A3BC-420FE345C209}" destId="{99FDD4C8-87B5-514D-8469-3861E1D49BF3}" srcOrd="0" destOrd="0" presId="urn:microsoft.com/office/officeart/2008/layout/CaptionedPictures"/>
    <dgm:cxn modelId="{0B66C896-9554-1243-9C40-ABCB8AFEB759}" type="presParOf" srcId="{F5FCAD46-3EDA-374F-A3BC-420FE345C209}" destId="{56FCA0DE-188D-AE40-8C1D-6E9D1425F060}" srcOrd="1" destOrd="0" presId="urn:microsoft.com/office/officeart/2008/layout/CaptionedPictures"/>
    <dgm:cxn modelId="{0C098698-EBB6-9F47-8C2C-9D1F534CEF5E}" type="presParOf" srcId="{11509468-2A04-604A-AA77-EB028341A826}" destId="{D42FD356-7791-474D-BDC9-F9F334125DF7}" srcOrd="3" destOrd="0" presId="urn:microsoft.com/office/officeart/2008/layout/CaptionedPictures"/>
    <dgm:cxn modelId="{8116C3B0-33EC-0B4C-BC1A-F2C57A44CBFD}" type="presParOf" srcId="{11509468-2A04-604A-AA77-EB028341A826}" destId="{A0A8BAAF-AEC1-9A4A-9D05-0C546D49FAA6}" srcOrd="4" destOrd="0" presId="urn:microsoft.com/office/officeart/2008/layout/CaptionedPictures"/>
    <dgm:cxn modelId="{E0F67D66-AF9C-C348-9FC0-FF47382AB457}" type="presParOf" srcId="{A0A8BAAF-AEC1-9A4A-9D05-0C546D49FAA6}" destId="{6A4B91F8-753F-CD4F-BCB2-1BE11427E0E6}" srcOrd="0" destOrd="0" presId="urn:microsoft.com/office/officeart/2008/layout/CaptionedPictures"/>
    <dgm:cxn modelId="{A73F5D25-4B76-8E4D-8465-F3BA57AAD8B4}" type="presParOf" srcId="{A0A8BAAF-AEC1-9A4A-9D05-0C546D49FAA6}" destId="{DA96E856-E083-8740-9F41-04CDB05F622A}" srcOrd="1" destOrd="0" presId="urn:microsoft.com/office/officeart/2008/layout/CaptionedPictures"/>
    <dgm:cxn modelId="{41EED2E3-6219-174F-B06A-BCC78F28732C}" type="presParOf" srcId="{A0A8BAAF-AEC1-9A4A-9D05-0C546D49FAA6}" destId="{0370753E-A113-4D47-92FC-A0BAE6229FFB}" srcOrd="2" destOrd="0" presId="urn:microsoft.com/office/officeart/2008/layout/CaptionedPictures"/>
    <dgm:cxn modelId="{280117C7-E89A-F846-BAC3-770C2D6215F7}" type="presParOf" srcId="{0370753E-A113-4D47-92FC-A0BAE6229FFB}" destId="{89CA109C-2A5B-504A-929B-CA148B89B5F1}" srcOrd="0" destOrd="0" presId="urn:microsoft.com/office/officeart/2008/layout/CaptionedPictures"/>
    <dgm:cxn modelId="{E5D72362-3FCE-044A-AF9B-9E2C377FFC29}" type="presParOf" srcId="{0370753E-A113-4D47-92FC-A0BAE6229FFB}" destId="{2AD93920-384D-5345-901C-71A173066B05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CFEF63-CECD-264B-98A2-CCAB73D8C593}">
      <dsp:nvSpPr>
        <dsp:cNvPr id="0" name=""/>
        <dsp:cNvSpPr/>
      </dsp:nvSpPr>
      <dsp:spPr>
        <a:xfrm>
          <a:off x="3821" y="456018"/>
          <a:ext cx="2029847" cy="238805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B3E362-0223-954B-A04C-93E5540E2E9C}">
      <dsp:nvSpPr>
        <dsp:cNvPr id="0" name=""/>
        <dsp:cNvSpPr/>
      </dsp:nvSpPr>
      <dsp:spPr>
        <a:xfrm>
          <a:off x="105314" y="551541"/>
          <a:ext cx="1826863" cy="155223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1C0A8C-8D03-D047-883D-BAF1A467C593}">
      <dsp:nvSpPr>
        <dsp:cNvPr id="0" name=""/>
        <dsp:cNvSpPr/>
      </dsp:nvSpPr>
      <dsp:spPr>
        <a:xfrm>
          <a:off x="105314" y="2342602"/>
          <a:ext cx="1826863" cy="405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Résultat 1</a:t>
          </a:r>
        </a:p>
      </dsp:txBody>
      <dsp:txXfrm>
        <a:off x="105314" y="2342602"/>
        <a:ext cx="1826863" cy="405950"/>
      </dsp:txXfrm>
    </dsp:sp>
    <dsp:sp modelId="{E0A02F1E-2F1C-A249-AF97-F5CEB5EE2DE7}">
      <dsp:nvSpPr>
        <dsp:cNvPr id="0" name=""/>
        <dsp:cNvSpPr/>
      </dsp:nvSpPr>
      <dsp:spPr>
        <a:xfrm>
          <a:off x="105314" y="2103777"/>
          <a:ext cx="1826863" cy="238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100" kern="1200"/>
        </a:p>
      </dsp:txBody>
      <dsp:txXfrm>
        <a:off x="105314" y="2103777"/>
        <a:ext cx="1826863" cy="238824"/>
      </dsp:txXfrm>
    </dsp:sp>
    <dsp:sp modelId="{6B99145A-590C-CA43-87CB-7A66EBBBF494}">
      <dsp:nvSpPr>
        <dsp:cNvPr id="0" name=""/>
        <dsp:cNvSpPr/>
      </dsp:nvSpPr>
      <dsp:spPr>
        <a:xfrm>
          <a:off x="2549542" y="456018"/>
          <a:ext cx="2029847" cy="238805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E4DD82-310B-7B44-A46C-6F6CFDCEC8F2}">
      <dsp:nvSpPr>
        <dsp:cNvPr id="0" name=""/>
        <dsp:cNvSpPr/>
      </dsp:nvSpPr>
      <dsp:spPr>
        <a:xfrm>
          <a:off x="2651034" y="551541"/>
          <a:ext cx="1826863" cy="155223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FDD4C8-87B5-514D-8469-3861E1D49BF3}">
      <dsp:nvSpPr>
        <dsp:cNvPr id="0" name=""/>
        <dsp:cNvSpPr/>
      </dsp:nvSpPr>
      <dsp:spPr>
        <a:xfrm>
          <a:off x="2651034" y="2342602"/>
          <a:ext cx="1826863" cy="405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Résultat 2</a:t>
          </a:r>
        </a:p>
      </dsp:txBody>
      <dsp:txXfrm>
        <a:off x="2651034" y="2342602"/>
        <a:ext cx="1826863" cy="405950"/>
      </dsp:txXfrm>
    </dsp:sp>
    <dsp:sp modelId="{56FCA0DE-188D-AE40-8C1D-6E9D1425F060}">
      <dsp:nvSpPr>
        <dsp:cNvPr id="0" name=""/>
        <dsp:cNvSpPr/>
      </dsp:nvSpPr>
      <dsp:spPr>
        <a:xfrm>
          <a:off x="2651034" y="2103777"/>
          <a:ext cx="1826863" cy="238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100" kern="1200"/>
        </a:p>
      </dsp:txBody>
      <dsp:txXfrm>
        <a:off x="2651034" y="2103777"/>
        <a:ext cx="1826863" cy="238824"/>
      </dsp:txXfrm>
    </dsp:sp>
    <dsp:sp modelId="{6A4B91F8-753F-CD4F-BCB2-1BE11427E0E6}">
      <dsp:nvSpPr>
        <dsp:cNvPr id="0" name=""/>
        <dsp:cNvSpPr/>
      </dsp:nvSpPr>
      <dsp:spPr>
        <a:xfrm>
          <a:off x="5095263" y="456018"/>
          <a:ext cx="2029847" cy="238805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96E856-E083-8740-9F41-04CDB05F622A}">
      <dsp:nvSpPr>
        <dsp:cNvPr id="0" name=""/>
        <dsp:cNvSpPr/>
      </dsp:nvSpPr>
      <dsp:spPr>
        <a:xfrm>
          <a:off x="5196755" y="551541"/>
          <a:ext cx="1826863" cy="155223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A109C-2A5B-504A-929B-CA148B89B5F1}">
      <dsp:nvSpPr>
        <dsp:cNvPr id="0" name=""/>
        <dsp:cNvSpPr/>
      </dsp:nvSpPr>
      <dsp:spPr>
        <a:xfrm>
          <a:off x="5196755" y="2342602"/>
          <a:ext cx="1826863" cy="405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Résultat 3</a:t>
          </a:r>
        </a:p>
      </dsp:txBody>
      <dsp:txXfrm>
        <a:off x="5196755" y="2342602"/>
        <a:ext cx="1826863" cy="405950"/>
      </dsp:txXfrm>
    </dsp:sp>
    <dsp:sp modelId="{2AD93920-384D-5345-901C-71A173066B05}">
      <dsp:nvSpPr>
        <dsp:cNvPr id="0" name=""/>
        <dsp:cNvSpPr/>
      </dsp:nvSpPr>
      <dsp:spPr>
        <a:xfrm>
          <a:off x="5196755" y="2103777"/>
          <a:ext cx="1826863" cy="238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100" kern="1200"/>
        </a:p>
      </dsp:txBody>
      <dsp:txXfrm>
        <a:off x="5196755" y="2103777"/>
        <a:ext cx="1826863" cy="238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999064" y="2409225"/>
            <a:ext cx="5173980" cy="2834005"/>
          </a:xfrm>
          <a:custGeom>
            <a:avLst/>
            <a:gdLst/>
            <a:ahLst/>
            <a:cxnLst/>
            <a:rect l="l" t="t" r="r" b="b"/>
            <a:pathLst>
              <a:path w="5173980" h="2834004">
                <a:moveTo>
                  <a:pt x="5173635" y="0"/>
                </a:moveTo>
                <a:lnTo>
                  <a:pt x="0" y="0"/>
                </a:lnTo>
                <a:lnTo>
                  <a:pt x="0" y="2833664"/>
                </a:lnTo>
                <a:lnTo>
                  <a:pt x="5173635" y="2833664"/>
                </a:lnTo>
                <a:lnTo>
                  <a:pt x="5173635" y="0"/>
                </a:lnTo>
                <a:close/>
              </a:path>
            </a:pathLst>
          </a:custGeom>
          <a:solidFill>
            <a:srgbClr val="D247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14495" y="1559636"/>
            <a:ext cx="2992120" cy="467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27940">
              <a:lnSpc>
                <a:spcPts val="1150"/>
              </a:lnSpc>
            </a:pPr>
            <a:fld id="{81D60167-4931-47E6-BA6A-407CBD079E47}" type="slidenum">
              <a:rPr spc="-50" dirty="0"/>
              <a:t>‹N°›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27940">
              <a:lnSpc>
                <a:spcPts val="1150"/>
              </a:lnSpc>
            </a:pPr>
            <a:fld id="{81D60167-4931-47E6-BA6A-407CBD079E47}" type="slidenum">
              <a:rPr spc="-50" dirty="0"/>
              <a:t>‹N°›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27940">
              <a:lnSpc>
                <a:spcPts val="1150"/>
              </a:lnSpc>
            </a:pPr>
            <a:fld id="{81D60167-4931-47E6-BA6A-407CBD079E47}" type="slidenum">
              <a:rPr spc="-50" dirty="0"/>
              <a:t>‹N°›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27940">
              <a:lnSpc>
                <a:spcPts val="1150"/>
              </a:lnSpc>
            </a:pPr>
            <a:fld id="{81D60167-4931-47E6-BA6A-407CBD079E47}" type="slidenum">
              <a:rPr spc="-50" dirty="0"/>
              <a:t>‹N°›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27940">
              <a:lnSpc>
                <a:spcPts val="1150"/>
              </a:lnSpc>
            </a:pPr>
            <a:fld id="{81D60167-4931-47E6-BA6A-407CBD079E47}" type="slidenum">
              <a:rPr spc="-50" dirty="0"/>
              <a:t>‹N°›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20700" y="1054100"/>
            <a:ext cx="9652000" cy="1056640"/>
          </a:xfrm>
          <a:custGeom>
            <a:avLst/>
            <a:gdLst/>
            <a:ahLst/>
            <a:cxnLst/>
            <a:rect l="l" t="t" r="r" b="b"/>
            <a:pathLst>
              <a:path w="9652000" h="1056639">
                <a:moveTo>
                  <a:pt x="9652000" y="0"/>
                </a:moveTo>
                <a:lnTo>
                  <a:pt x="0" y="0"/>
                </a:lnTo>
                <a:lnTo>
                  <a:pt x="0" y="1056410"/>
                </a:lnTo>
                <a:lnTo>
                  <a:pt x="9652000" y="1056410"/>
                </a:lnTo>
                <a:lnTo>
                  <a:pt x="9652000" y="0"/>
                </a:lnTo>
                <a:close/>
              </a:path>
            </a:pathLst>
          </a:custGeom>
          <a:solidFill>
            <a:srgbClr val="D247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58888" y="1492580"/>
            <a:ext cx="3522979" cy="467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4515" y="1917574"/>
            <a:ext cx="9599295" cy="4314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42319" y="6163945"/>
            <a:ext cx="147424" cy="166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pPr marL="27940">
              <a:lnSpc>
                <a:spcPts val="1150"/>
              </a:lnSpc>
            </a:pPr>
            <a:fld id="{81D60167-4931-47E6-BA6A-407CBD079E47}" type="slidenum">
              <a:rPr spc="-50" dirty="0"/>
              <a:t>‹N°›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0700" y="1054100"/>
            <a:ext cx="9652000" cy="3857625"/>
          </a:xfrm>
          <a:prstGeom prst="rect">
            <a:avLst/>
          </a:prstGeom>
          <a:solidFill>
            <a:srgbClr val="D24726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4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00"/>
              </a:spcBef>
            </a:pPr>
            <a:endParaRPr sz="4300" dirty="0">
              <a:latin typeface="Times New Roman"/>
              <a:cs typeface="Times New Roman"/>
            </a:endParaRPr>
          </a:p>
          <a:p>
            <a:pPr marL="735330">
              <a:lnSpc>
                <a:spcPct val="100000"/>
              </a:lnSpc>
              <a:tabLst>
                <a:tab pos="2559050" algn="l"/>
              </a:tabLst>
            </a:pPr>
            <a:r>
              <a:rPr sz="4300" spc="-10" dirty="0"/>
              <a:t>CAPET</a:t>
            </a:r>
            <a:r>
              <a:rPr sz="4300" dirty="0"/>
              <a:t>	</a:t>
            </a:r>
            <a:r>
              <a:rPr sz="4300" spc="-10" dirty="0"/>
              <a:t>INTERNE</a:t>
            </a:r>
            <a:endParaRPr sz="4300" dirty="0"/>
          </a:p>
        </p:txBody>
      </p:sp>
      <p:sp>
        <p:nvSpPr>
          <p:cNvPr id="3" name="object 3"/>
          <p:cNvSpPr txBox="1"/>
          <p:nvPr/>
        </p:nvSpPr>
        <p:spPr>
          <a:xfrm>
            <a:off x="1243954" y="5236136"/>
            <a:ext cx="163957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D24726"/>
                </a:solidFill>
                <a:latin typeface="Trebuchet MS"/>
                <a:cs typeface="Trebuchet MS"/>
              </a:rPr>
              <a:t>Session</a:t>
            </a:r>
            <a:r>
              <a:rPr sz="2200" spc="70" dirty="0">
                <a:solidFill>
                  <a:srgbClr val="D24726"/>
                </a:solidFill>
                <a:latin typeface="Trebuchet MS"/>
                <a:cs typeface="Trebuchet MS"/>
              </a:rPr>
              <a:t> </a:t>
            </a:r>
            <a:r>
              <a:rPr sz="2200" spc="40" dirty="0">
                <a:solidFill>
                  <a:srgbClr val="D24726"/>
                </a:solidFill>
                <a:latin typeface="Trebuchet MS"/>
                <a:cs typeface="Trebuchet MS"/>
              </a:rPr>
              <a:t>2025</a:t>
            </a:r>
            <a:endParaRPr sz="2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940">
              <a:lnSpc>
                <a:spcPts val="1150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  <p:pic>
        <p:nvPicPr>
          <p:cNvPr id="5" name="Picture 3" descr="page5image828983904">
            <a:extLst>
              <a:ext uri="{FF2B5EF4-FFF2-40B4-BE49-F238E27FC236}">
                <a16:creationId xmlns:a16="http://schemas.microsoft.com/office/drawing/2014/main" id="{CA8D4F01-24B0-76F4-8FD6-E4E90F511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640" y="1224915"/>
            <a:ext cx="4627628" cy="2131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0" dirty="0"/>
              <a:t>Présentation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0634" y="6335467"/>
          <a:ext cx="8919208" cy="1441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6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6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6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6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6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6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9441014" y="6345527"/>
            <a:ext cx="732155" cy="144780"/>
          </a:xfrm>
          <a:custGeom>
            <a:avLst/>
            <a:gdLst/>
            <a:ahLst/>
            <a:cxnLst/>
            <a:rect l="l" t="t" r="r" b="b"/>
            <a:pathLst>
              <a:path w="732154" h="144779">
                <a:moveTo>
                  <a:pt x="731685" y="144170"/>
                </a:moveTo>
                <a:lnTo>
                  <a:pt x="0" y="144172"/>
                </a:lnTo>
                <a:lnTo>
                  <a:pt x="0" y="0"/>
                </a:lnTo>
                <a:lnTo>
                  <a:pt x="731685" y="0"/>
                </a:lnTo>
              </a:path>
            </a:pathLst>
          </a:custGeom>
          <a:ln w="20130">
            <a:solidFill>
              <a:srgbClr val="223F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79575" y="2738345"/>
            <a:ext cx="4173220" cy="1763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3040" indent="-18034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193040" algn="l"/>
              </a:tabLst>
            </a:pPr>
            <a:r>
              <a:rPr sz="1900" b="1" dirty="0">
                <a:latin typeface="Times New Roman"/>
                <a:cs typeface="Times New Roman"/>
              </a:rPr>
              <a:t>Phase</a:t>
            </a:r>
            <a:r>
              <a:rPr sz="1900" b="1" spc="-30" dirty="0">
                <a:latin typeface="Times New Roman"/>
                <a:cs typeface="Times New Roman"/>
              </a:rPr>
              <a:t> </a:t>
            </a:r>
            <a:r>
              <a:rPr sz="1900" b="1" dirty="0">
                <a:latin typeface="Times New Roman"/>
                <a:cs typeface="Times New Roman"/>
              </a:rPr>
              <a:t>1</a:t>
            </a:r>
            <a:r>
              <a:rPr sz="1900" dirty="0">
                <a:latin typeface="Times New Roman"/>
                <a:cs typeface="Times New Roman"/>
              </a:rPr>
              <a:t>: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Synthèse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des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activités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pratiques</a:t>
            </a:r>
            <a:endParaRPr sz="1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25"/>
              </a:spcBef>
              <a:buFont typeface="Arial MT"/>
              <a:buChar char="•"/>
            </a:pPr>
            <a:endParaRPr sz="1900" dirty="0">
              <a:latin typeface="Times New Roman"/>
              <a:cs typeface="Times New Roman"/>
            </a:endParaRPr>
          </a:p>
          <a:p>
            <a:pPr marL="193040" indent="-180340">
              <a:lnSpc>
                <a:spcPct val="100000"/>
              </a:lnSpc>
              <a:buFont typeface="Arial MT"/>
              <a:buChar char="•"/>
              <a:tabLst>
                <a:tab pos="193040" algn="l"/>
              </a:tabLst>
            </a:pPr>
            <a:r>
              <a:rPr sz="1900" b="1" dirty="0">
                <a:latin typeface="Times New Roman"/>
                <a:cs typeface="Times New Roman"/>
              </a:rPr>
              <a:t>Phase</a:t>
            </a:r>
            <a:r>
              <a:rPr sz="1900" b="1" spc="-30" dirty="0">
                <a:latin typeface="Times New Roman"/>
                <a:cs typeface="Times New Roman"/>
              </a:rPr>
              <a:t> </a:t>
            </a:r>
            <a:r>
              <a:rPr sz="1900" b="1" dirty="0">
                <a:latin typeface="Times New Roman"/>
                <a:cs typeface="Times New Roman"/>
              </a:rPr>
              <a:t>2</a:t>
            </a:r>
            <a:r>
              <a:rPr sz="1900" dirty="0">
                <a:latin typeface="Times New Roman"/>
                <a:cs typeface="Times New Roman"/>
              </a:rPr>
              <a:t>: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Synthèse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des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activités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pratiques</a:t>
            </a:r>
            <a:endParaRPr sz="1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45"/>
              </a:spcBef>
              <a:buFont typeface="Arial MT"/>
              <a:buChar char="•"/>
            </a:pPr>
            <a:endParaRPr sz="1900" dirty="0">
              <a:latin typeface="Times New Roman"/>
              <a:cs typeface="Times New Roman"/>
            </a:endParaRPr>
          </a:p>
          <a:p>
            <a:pPr marL="193040" indent="-180340">
              <a:lnSpc>
                <a:spcPct val="100000"/>
              </a:lnSpc>
              <a:buFont typeface="Arial MT"/>
              <a:buChar char="•"/>
              <a:tabLst>
                <a:tab pos="193040" algn="l"/>
              </a:tabLst>
            </a:pPr>
            <a:r>
              <a:rPr sz="1900" b="1" dirty="0">
                <a:latin typeface="Times New Roman"/>
                <a:cs typeface="Times New Roman"/>
              </a:rPr>
              <a:t>Phase</a:t>
            </a:r>
            <a:r>
              <a:rPr sz="1900" b="1" spc="-45" dirty="0">
                <a:latin typeface="Times New Roman"/>
                <a:cs typeface="Times New Roman"/>
              </a:rPr>
              <a:t> </a:t>
            </a:r>
            <a:r>
              <a:rPr sz="1900" b="1" dirty="0">
                <a:latin typeface="Times New Roman"/>
                <a:cs typeface="Times New Roman"/>
              </a:rPr>
              <a:t>3</a:t>
            </a:r>
            <a:r>
              <a:rPr sz="1900" dirty="0">
                <a:latin typeface="Times New Roman"/>
                <a:cs typeface="Times New Roman"/>
              </a:rPr>
              <a:t>: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Exploitation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pédagogique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940">
              <a:lnSpc>
                <a:spcPts val="1150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5" dirty="0"/>
              <a:t>1-</a:t>
            </a:r>
            <a:r>
              <a:rPr spc="-25" dirty="0"/>
              <a:t>BARRIÈRE</a:t>
            </a:r>
            <a:r>
              <a:rPr spc="-130" dirty="0"/>
              <a:t> </a:t>
            </a:r>
            <a:r>
              <a:rPr spc="45" dirty="0"/>
              <a:t>SYMPACT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10634" y="6335462"/>
            <a:ext cx="9672320" cy="164465"/>
            <a:chOff x="510634" y="6335462"/>
            <a:chExt cx="9672320" cy="164465"/>
          </a:xfrm>
        </p:grpSpPr>
        <p:sp>
          <p:nvSpPr>
            <p:cNvPr id="4" name="object 4"/>
            <p:cNvSpPr/>
            <p:nvPr/>
          </p:nvSpPr>
          <p:spPr>
            <a:xfrm>
              <a:off x="520700" y="6345533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07419" y="6345534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1486719" y="0"/>
                  </a:moveTo>
                  <a:lnTo>
                    <a:pt x="0" y="0"/>
                  </a:lnTo>
                  <a:lnTo>
                    <a:pt x="0" y="144170"/>
                  </a:lnTo>
                  <a:lnTo>
                    <a:pt x="1486719" y="144170"/>
                  </a:lnTo>
                  <a:lnTo>
                    <a:pt x="1486719" y="0"/>
                  </a:lnTo>
                  <a:close/>
                </a:path>
              </a:pathLst>
            </a:custGeom>
            <a:solidFill>
              <a:srgbClr val="4454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07419" y="6345534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94138" y="6345534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80857" y="6345532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467576" y="6345531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54296" y="6345529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441014" y="6345528"/>
              <a:ext cx="732155" cy="144780"/>
            </a:xfrm>
            <a:custGeom>
              <a:avLst/>
              <a:gdLst/>
              <a:ahLst/>
              <a:cxnLst/>
              <a:rect l="l" t="t" r="r" b="b"/>
              <a:pathLst>
                <a:path w="732154" h="144779">
                  <a:moveTo>
                    <a:pt x="731685" y="144170"/>
                  </a:moveTo>
                  <a:lnTo>
                    <a:pt x="0" y="144172"/>
                  </a:lnTo>
                  <a:lnTo>
                    <a:pt x="0" y="0"/>
                  </a:lnTo>
                  <a:lnTo>
                    <a:pt x="731685" y="0"/>
                  </a:lnTo>
                </a:path>
              </a:pathLst>
            </a:custGeom>
            <a:ln w="20130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940">
              <a:lnSpc>
                <a:spcPts val="1150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pic>
        <p:nvPicPr>
          <p:cNvPr id="13" name="Picture 2" descr="Télépéage sans barrière de l'A4 : ce changement dans le paiement dès lundi  ne va pas vous plaire">
            <a:extLst>
              <a:ext uri="{FF2B5EF4-FFF2-40B4-BE49-F238E27FC236}">
                <a16:creationId xmlns:a16="http://schemas.microsoft.com/office/drawing/2014/main" id="{E4B1AFA1-CC7F-DCF2-101C-D83B9B285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152" y="2101850"/>
            <a:ext cx="3856025" cy="240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BARRIERE SYMPACT Objectifs du T.P. Découverte du système">
            <a:extLst>
              <a:ext uri="{FF2B5EF4-FFF2-40B4-BE49-F238E27FC236}">
                <a16:creationId xmlns:a16="http://schemas.microsoft.com/office/drawing/2014/main" id="{0294B190-68DE-F130-4830-1D2C71B76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034" y="2101850"/>
            <a:ext cx="3731892" cy="2403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Ellipse 15">
            <a:extLst>
              <a:ext uri="{FF2B5EF4-FFF2-40B4-BE49-F238E27FC236}">
                <a16:creationId xmlns:a16="http://schemas.microsoft.com/office/drawing/2014/main" id="{D2089BD2-DB27-9BB7-6C73-142EFC64AAC8}"/>
              </a:ext>
            </a:extLst>
          </p:cNvPr>
          <p:cNvSpPr/>
          <p:nvPr/>
        </p:nvSpPr>
        <p:spPr>
          <a:xfrm>
            <a:off x="3717788" y="4505076"/>
            <a:ext cx="2556777" cy="6858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Produit pluri technologique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80A394B6-F3BA-6FAC-150F-9D7DCC0514CF}"/>
              </a:ext>
            </a:extLst>
          </p:cNvPr>
          <p:cNvSpPr/>
          <p:nvPr/>
        </p:nvSpPr>
        <p:spPr>
          <a:xfrm>
            <a:off x="7211161" y="5264837"/>
            <a:ext cx="838200" cy="4572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STI2D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CCB126F9-95A8-4218-FD89-D7EC10013D64}"/>
              </a:ext>
            </a:extLst>
          </p:cNvPr>
          <p:cNvSpPr/>
          <p:nvPr/>
        </p:nvSpPr>
        <p:spPr>
          <a:xfrm>
            <a:off x="4561757" y="5607050"/>
            <a:ext cx="838200" cy="4572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SI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5CC56692-862A-F601-AE51-5002146DD11D}"/>
              </a:ext>
            </a:extLst>
          </p:cNvPr>
          <p:cNvSpPr/>
          <p:nvPr/>
        </p:nvSpPr>
        <p:spPr>
          <a:xfrm>
            <a:off x="1376964" y="5334343"/>
            <a:ext cx="1260910" cy="4572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COLLEGE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6468FCB4-A4AF-4874-6E0C-A26F116087FB}"/>
              </a:ext>
            </a:extLst>
          </p:cNvPr>
          <p:cNvCxnSpPr>
            <a:stCxn id="16" idx="2"/>
          </p:cNvCxnSpPr>
          <p:nvPr/>
        </p:nvCxnSpPr>
        <p:spPr>
          <a:xfrm flipH="1">
            <a:off x="2637874" y="4847976"/>
            <a:ext cx="1079914" cy="486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307CA814-3CFA-C904-5AD2-D7B0AD914923}"/>
              </a:ext>
            </a:extLst>
          </p:cNvPr>
          <p:cNvCxnSpPr>
            <a:stCxn id="16" idx="4"/>
          </p:cNvCxnSpPr>
          <p:nvPr/>
        </p:nvCxnSpPr>
        <p:spPr>
          <a:xfrm flipH="1">
            <a:off x="4996176" y="5190876"/>
            <a:ext cx="1" cy="372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D5EAD6A2-2564-0E5B-DFD6-9CA7390BCDB9}"/>
              </a:ext>
            </a:extLst>
          </p:cNvPr>
          <p:cNvCxnSpPr/>
          <p:nvPr/>
        </p:nvCxnSpPr>
        <p:spPr>
          <a:xfrm>
            <a:off x="6108700" y="5091159"/>
            <a:ext cx="1075280" cy="243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8888" y="1492580"/>
            <a:ext cx="6345212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5" dirty="0"/>
              <a:t>1-</a:t>
            </a:r>
            <a:r>
              <a:rPr lang="fr-FR" spc="-165" dirty="0"/>
              <a:t>SYNTHÈSE DES ACTIVITES PRATIQUES</a:t>
            </a:r>
            <a:endParaRPr spc="45" dirty="0"/>
          </a:p>
        </p:txBody>
      </p:sp>
      <p:grpSp>
        <p:nvGrpSpPr>
          <p:cNvPr id="3" name="object 3"/>
          <p:cNvGrpSpPr/>
          <p:nvPr/>
        </p:nvGrpSpPr>
        <p:grpSpPr>
          <a:xfrm>
            <a:off x="510634" y="6335462"/>
            <a:ext cx="9672320" cy="164465"/>
            <a:chOff x="510634" y="6335462"/>
            <a:chExt cx="9672320" cy="164465"/>
          </a:xfrm>
        </p:grpSpPr>
        <p:sp>
          <p:nvSpPr>
            <p:cNvPr id="4" name="object 4"/>
            <p:cNvSpPr/>
            <p:nvPr/>
          </p:nvSpPr>
          <p:spPr>
            <a:xfrm>
              <a:off x="520700" y="6345533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07419" y="6345534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94138" y="6345534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1486719" y="0"/>
                  </a:moveTo>
                  <a:lnTo>
                    <a:pt x="0" y="0"/>
                  </a:lnTo>
                  <a:lnTo>
                    <a:pt x="0" y="144170"/>
                  </a:lnTo>
                  <a:lnTo>
                    <a:pt x="1486719" y="144170"/>
                  </a:lnTo>
                  <a:lnTo>
                    <a:pt x="1486719" y="0"/>
                  </a:lnTo>
                  <a:close/>
                </a:path>
              </a:pathLst>
            </a:custGeom>
            <a:solidFill>
              <a:srgbClr val="4454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94138" y="6345534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80857" y="6345532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467576" y="6345531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54296" y="6345529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441014" y="6345528"/>
              <a:ext cx="732155" cy="144780"/>
            </a:xfrm>
            <a:custGeom>
              <a:avLst/>
              <a:gdLst/>
              <a:ahLst/>
              <a:cxnLst/>
              <a:rect l="l" t="t" r="r" b="b"/>
              <a:pathLst>
                <a:path w="732154" h="144779">
                  <a:moveTo>
                    <a:pt x="731685" y="144170"/>
                  </a:moveTo>
                  <a:lnTo>
                    <a:pt x="0" y="144172"/>
                  </a:lnTo>
                  <a:lnTo>
                    <a:pt x="0" y="0"/>
                  </a:lnTo>
                  <a:lnTo>
                    <a:pt x="731685" y="0"/>
                  </a:lnTo>
                </a:path>
              </a:pathLst>
            </a:custGeom>
            <a:ln w="20130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940">
              <a:lnSpc>
                <a:spcPts val="1150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graphicFrame>
        <p:nvGraphicFramePr>
          <p:cNvPr id="13" name="Diagramme 12">
            <a:extLst>
              <a:ext uri="{FF2B5EF4-FFF2-40B4-BE49-F238E27FC236}">
                <a16:creationId xmlns:a16="http://schemas.microsoft.com/office/drawing/2014/main" id="{B5B10416-B76C-5EC1-8A13-F3F6E8D2AF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2994864"/>
              </p:ext>
            </p:extLst>
          </p:nvPr>
        </p:nvGraphicFramePr>
        <p:xfrm>
          <a:off x="1782233" y="2863850"/>
          <a:ext cx="7128933" cy="3300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3F3D0CC5-269D-CDE6-A197-5D3196F0837E}"/>
              </a:ext>
            </a:extLst>
          </p:cNvPr>
          <p:cNvSpPr/>
          <p:nvPr/>
        </p:nvSpPr>
        <p:spPr>
          <a:xfrm>
            <a:off x="3286042" y="2115017"/>
            <a:ext cx="4876800" cy="48833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Objectif :Etudier le  procédé de modulation d’énergie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8888" y="1492580"/>
            <a:ext cx="3522979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5" dirty="0"/>
              <a:t>1-</a:t>
            </a:r>
            <a:r>
              <a:rPr spc="-25" dirty="0"/>
              <a:t>BARRIÈRE</a:t>
            </a:r>
            <a:r>
              <a:rPr spc="-130" dirty="0"/>
              <a:t> </a:t>
            </a:r>
            <a:r>
              <a:rPr spc="45" dirty="0"/>
              <a:t>SYMPACT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0634" y="6335467"/>
          <a:ext cx="8919208" cy="1441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6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6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6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6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6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6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9441014" y="6345527"/>
            <a:ext cx="732155" cy="144780"/>
          </a:xfrm>
          <a:custGeom>
            <a:avLst/>
            <a:gdLst/>
            <a:ahLst/>
            <a:cxnLst/>
            <a:rect l="l" t="t" r="r" b="b"/>
            <a:pathLst>
              <a:path w="732154" h="144779">
                <a:moveTo>
                  <a:pt x="731685" y="144170"/>
                </a:moveTo>
                <a:lnTo>
                  <a:pt x="0" y="144172"/>
                </a:lnTo>
                <a:lnTo>
                  <a:pt x="0" y="0"/>
                </a:lnTo>
                <a:lnTo>
                  <a:pt x="731685" y="0"/>
                </a:lnTo>
              </a:path>
            </a:pathLst>
          </a:custGeom>
          <a:ln w="20130">
            <a:solidFill>
              <a:srgbClr val="223F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52615" y="1917574"/>
          <a:ext cx="9518015" cy="4314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49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8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900" b="1" spc="-20" dirty="0">
                          <a:latin typeface="Arial"/>
                          <a:cs typeface="Arial"/>
                        </a:rPr>
                        <a:t>Thème</a:t>
                      </a:r>
                      <a:r>
                        <a:rPr sz="9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séquence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: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Assister</a:t>
                      </a:r>
                      <a:r>
                        <a:rPr sz="9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l’homme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900" b="1" spc="-25" dirty="0">
                          <a:latin typeface="Arial"/>
                          <a:cs typeface="Arial"/>
                        </a:rPr>
                        <a:t>Problématique</a:t>
                      </a:r>
                      <a:r>
                        <a:rPr sz="9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9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quoi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une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charge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peut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impacter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un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produit?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245">
                <a:tc gridSpan="2"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900" b="1" spc="-25" dirty="0">
                          <a:latin typeface="Arial"/>
                          <a:cs typeface="Arial"/>
                        </a:rPr>
                        <a:t>Objectif</a:t>
                      </a:r>
                      <a:r>
                        <a:rPr sz="9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(s)</a:t>
                      </a:r>
                      <a:r>
                        <a:rPr sz="9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9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séquence: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Être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capable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réaliser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et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exploiter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des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mesures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d’un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système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à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vide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et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à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charge.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00" b="1" spc="-25" dirty="0">
                          <a:latin typeface="Arial"/>
                          <a:cs typeface="Arial"/>
                        </a:rPr>
                        <a:t>Compétences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C5.2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Connaissances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245">
                <a:tc rowSpan="2"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Concevoir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3.3.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Comportement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énergétique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des produits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8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5.2.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Constituants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puissance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8855">
                <a:tc>
                  <a:txBody>
                    <a:bodyPr/>
                    <a:lstStyle/>
                    <a:p>
                      <a:pPr marL="27940" marR="3254375">
                        <a:lnSpc>
                          <a:spcPct val="102200"/>
                        </a:lnSpc>
                        <a:spcBef>
                          <a:spcPts val="180"/>
                        </a:spcBef>
                      </a:pPr>
                      <a:r>
                        <a:rPr sz="900" b="1" spc="-25" dirty="0">
                          <a:latin typeface="Arial"/>
                          <a:cs typeface="Arial"/>
                        </a:rPr>
                        <a:t>Présentation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séquence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 5</a:t>
                      </a:r>
                      <a:r>
                        <a:rPr sz="9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séances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900" b="1" spc="-20" dirty="0">
                          <a:latin typeface="Arial"/>
                          <a:cs typeface="Arial"/>
                        </a:rPr>
                        <a:t>Situation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déclenchante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: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705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900" b="1" spc="-20" dirty="0">
                          <a:latin typeface="Arial"/>
                          <a:cs typeface="Arial"/>
                        </a:rPr>
                        <a:t>Éléments</a:t>
                      </a:r>
                      <a:r>
                        <a:rPr sz="9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pour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synthèse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 séquence 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(objectifs) 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: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900" b="1" spc="-20" dirty="0">
                          <a:latin typeface="Arial"/>
                          <a:cs typeface="Arial"/>
                        </a:rPr>
                        <a:t>Piste</a:t>
                      </a:r>
                      <a:r>
                        <a:rPr sz="9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d'évaluation</a:t>
                      </a:r>
                      <a:r>
                        <a:rPr sz="9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27940">
                        <a:lnSpc>
                          <a:spcPts val="1045"/>
                        </a:lnSpc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Etude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cas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d’un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vélo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électrique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avec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DT:</a:t>
                      </a:r>
                      <a:endParaRPr sz="900" dirty="0">
                        <a:latin typeface="Arial MT"/>
                        <a:cs typeface="Arial MT"/>
                      </a:endParaRPr>
                    </a:p>
                    <a:p>
                      <a:pPr marL="27940">
                        <a:lnSpc>
                          <a:spcPts val="1045"/>
                        </a:lnSpc>
                      </a:pPr>
                      <a:r>
                        <a:rPr sz="900" spc="-25" dirty="0">
                          <a:latin typeface="Arial MT"/>
                          <a:cs typeface="Arial MT"/>
                        </a:rPr>
                        <a:t>-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Analyser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le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fonctionnement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du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moteur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(couple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,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tension,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intensité,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puissance)</a:t>
                      </a:r>
                      <a:endParaRPr sz="900" dirty="0">
                        <a:latin typeface="Arial MT"/>
                        <a:cs typeface="Arial MT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900" b="1" spc="-25" dirty="0">
                          <a:latin typeface="Arial"/>
                          <a:cs typeface="Arial"/>
                        </a:rPr>
                        <a:t>Positionnement</a:t>
                      </a:r>
                      <a:r>
                        <a:rPr sz="9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dans</a:t>
                      </a:r>
                      <a:r>
                        <a:rPr sz="9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9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cycle:</a:t>
                      </a:r>
                      <a:r>
                        <a:rPr sz="900" b="1" spc="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S4</a:t>
                      </a:r>
                      <a:r>
                        <a:rPr sz="9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(milieu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d’année)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27940">
                        <a:lnSpc>
                          <a:spcPts val="1030"/>
                        </a:lnSpc>
                        <a:spcBef>
                          <a:spcPts val="25"/>
                        </a:spcBef>
                      </a:pPr>
                      <a:r>
                        <a:rPr sz="900" b="1" spc="-20" dirty="0">
                          <a:latin typeface="Arial"/>
                          <a:cs typeface="Arial"/>
                        </a:rPr>
                        <a:t>prérequis</a:t>
                      </a:r>
                      <a:r>
                        <a:rPr sz="9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: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7940">
                        <a:lnSpc>
                          <a:spcPts val="1030"/>
                        </a:lnSpc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Notions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base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conversion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d'énergie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Manipulation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d’un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appareil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mesure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(pince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ampèremétrique..)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3550920">
                        <a:lnSpc>
                          <a:spcPct val="96700"/>
                        </a:lnSpc>
                        <a:spcBef>
                          <a:spcPts val="270"/>
                        </a:spcBef>
                      </a:pPr>
                      <a:r>
                        <a:rPr sz="900" b="1" spc="-20" dirty="0">
                          <a:latin typeface="Arial"/>
                          <a:cs typeface="Arial"/>
                        </a:rPr>
                        <a:t>Classe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TSTI2D 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Nombre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d’élève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28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Nombre</a:t>
                      </a:r>
                      <a:r>
                        <a:rPr sz="9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5</a:t>
                      </a:r>
                      <a:r>
                        <a:rPr sz="9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séances</a:t>
                      </a:r>
                      <a:endParaRPr sz="900" dirty="0">
                        <a:latin typeface="Arial MT"/>
                        <a:cs typeface="Arial MT"/>
                      </a:endParaRPr>
                    </a:p>
                  </a:txBody>
                  <a:tcPr marL="0" marR="0" marT="342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940">
              <a:lnSpc>
                <a:spcPts val="1150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40651"/>
              </p:ext>
            </p:extLst>
          </p:nvPr>
        </p:nvGraphicFramePr>
        <p:xfrm>
          <a:off x="520700" y="1051246"/>
          <a:ext cx="9651999" cy="5234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5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3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6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5335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  <a:p>
                      <a:pPr marL="550545">
                        <a:lnSpc>
                          <a:spcPts val="2450"/>
                        </a:lnSpc>
                      </a:pPr>
                      <a:r>
                        <a:rPr sz="2900" spc="-1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1-</a:t>
                      </a:r>
                      <a:r>
                        <a:rPr sz="2900" spc="-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BARRIÈRE</a:t>
                      </a:r>
                      <a:r>
                        <a:rPr sz="2900" spc="-1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900" spc="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SYMPACT</a:t>
                      </a:r>
                      <a:endParaRPr sz="2900">
                        <a:latin typeface="Trebuchet MS"/>
                        <a:cs typeface="Trebuchet MS"/>
                      </a:endParaRPr>
                    </a:p>
                  </a:txBody>
                  <a:tcPr marL="0" marR="0" marT="27940" marB="0">
                    <a:solidFill>
                      <a:srgbClr val="D247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D24726"/>
                    </a:solidFill>
                  </a:tcPr>
                </a:tc>
                <a:tc>
                  <a:txBody>
                    <a:bodyPr/>
                    <a:lstStyle/>
                    <a:p>
                      <a:pPr marL="58419" marR="3183890" indent="-30480">
                        <a:lnSpc>
                          <a:spcPts val="1100"/>
                        </a:lnSpc>
                        <a:spcBef>
                          <a:spcPts val="10"/>
                        </a:spcBef>
                      </a:pPr>
                      <a:r>
                        <a:rPr sz="900" b="1" spc="-25" dirty="0">
                          <a:latin typeface="Arial"/>
                          <a:cs typeface="Arial"/>
                        </a:rPr>
                        <a:t>Positionnement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 séance: 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2/5 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Durée</a:t>
                      </a:r>
                      <a:r>
                        <a:rPr sz="9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9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séance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: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1h30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24726"/>
                    </a:solidFill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900" b="1" spc="-20" dirty="0">
                          <a:latin typeface="Arial"/>
                          <a:cs typeface="Arial"/>
                        </a:rPr>
                        <a:t>Avant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: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</a:t>
                      </a:r>
                      <a:endParaRPr sz="900" dirty="0">
                        <a:latin typeface="Arial MT"/>
                        <a:cs typeface="Arial MT"/>
                      </a:endParaRPr>
                    </a:p>
                    <a:p>
                      <a:pPr marL="27940">
                        <a:lnSpc>
                          <a:spcPts val="815"/>
                        </a:lnSpc>
                        <a:spcBef>
                          <a:spcPts val="25"/>
                        </a:spcBef>
                      </a:pPr>
                      <a:r>
                        <a:rPr sz="900" b="1" spc="-20" dirty="0">
                          <a:latin typeface="Arial"/>
                          <a:cs typeface="Arial"/>
                        </a:rPr>
                        <a:t>Après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:</a:t>
                      </a:r>
                    </a:p>
                  </a:txBody>
                  <a:tcPr marL="0" marR="0" marT="241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2472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solidFill>
                      <a:srgbClr val="D247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580"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8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7940" marR="71755">
                        <a:lnSpc>
                          <a:spcPct val="102200"/>
                        </a:lnSpc>
                        <a:spcBef>
                          <a:spcPts val="165"/>
                        </a:spcBef>
                      </a:pPr>
                      <a:r>
                        <a:rPr sz="900" b="1" spc="-20" dirty="0">
                          <a:latin typeface="Arial"/>
                          <a:cs typeface="Arial"/>
                        </a:rPr>
                        <a:t>Démarche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pédagogique</a:t>
                      </a:r>
                      <a:r>
                        <a:rPr sz="9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(déductif,</a:t>
                      </a:r>
                      <a:r>
                        <a:rPr sz="9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inductif,</a:t>
                      </a:r>
                      <a:r>
                        <a:rPr sz="9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différenciation</a:t>
                      </a:r>
                      <a:r>
                        <a:rPr sz="9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pédagogique,</a:t>
                      </a:r>
                      <a:r>
                        <a:rPr sz="9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démarche</a:t>
                      </a:r>
                      <a:r>
                        <a:rPr sz="9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d’investigation,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démarche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résolution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problème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technique,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pédagogie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par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projet,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approche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 spiralaire…)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233045">
                        <a:lnSpc>
                          <a:spcPct val="102200"/>
                        </a:lnSpc>
                        <a:spcBef>
                          <a:spcPts val="165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Constructivisme</a:t>
                      </a:r>
                      <a:r>
                        <a:rPr sz="900" spc="2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(4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élèves),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Résolution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problème</a:t>
                      </a:r>
                      <a:r>
                        <a:rPr sz="9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technique</a:t>
                      </a:r>
                      <a:r>
                        <a:rPr sz="9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(8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élèves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53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7940" marR="293116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00" b="1" spc="-25" dirty="0">
                          <a:latin typeface="Arial"/>
                          <a:cs typeface="Arial"/>
                        </a:rPr>
                        <a:t>Objectifs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(compétences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 à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faire</a:t>
                      </a:r>
                      <a:r>
                        <a:rPr sz="9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acquérir,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capacités</a:t>
                      </a:r>
                      <a:r>
                        <a:rPr sz="9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et</a:t>
                      </a:r>
                      <a:r>
                        <a:rPr sz="9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connaissances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attendues)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00" b="1" spc="-25" dirty="0" err="1">
                          <a:latin typeface="Arial"/>
                          <a:cs typeface="Arial"/>
                        </a:rPr>
                        <a:t>Compétences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 MT"/>
                        <a:cs typeface="Arial MT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sz="900" b="1" spc="-25" dirty="0" err="1">
                          <a:latin typeface="Arial"/>
                          <a:cs typeface="Arial"/>
                        </a:rPr>
                        <a:t>Connaissances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 MT"/>
                        <a:cs typeface="Arial MT"/>
                      </a:endParaRPr>
                    </a:p>
                    <a:p>
                      <a:pPr marL="27940">
                        <a:lnSpc>
                          <a:spcPts val="1045"/>
                        </a:lnSpc>
                        <a:spcBef>
                          <a:spcPts val="1030"/>
                        </a:spcBef>
                      </a:pPr>
                      <a:r>
                        <a:rPr sz="900" b="1" spc="-10" dirty="0" err="1">
                          <a:latin typeface="Arial"/>
                          <a:cs typeface="Arial"/>
                        </a:rPr>
                        <a:t>Capacités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: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53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7940" marR="2995930">
                        <a:lnSpc>
                          <a:spcPct val="102200"/>
                        </a:lnSpc>
                        <a:spcBef>
                          <a:spcPts val="175"/>
                        </a:spcBef>
                      </a:pPr>
                      <a:r>
                        <a:rPr sz="900" b="1" spc="-25" dirty="0">
                          <a:latin typeface="Arial"/>
                          <a:cs typeface="Arial"/>
                        </a:rPr>
                        <a:t>Organisation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classe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½</a:t>
                      </a:r>
                      <a:r>
                        <a:rPr sz="9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groupe 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Nombre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d’elève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12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7940">
                        <a:lnSpc>
                          <a:spcPts val="1010"/>
                        </a:lnSpc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Salle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d’expérimentation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900" dirty="0">
                        <a:latin typeface="Arial MT"/>
                        <a:cs typeface="Arial MT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53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7940" marR="27305">
                        <a:lnSpc>
                          <a:spcPct val="97800"/>
                        </a:lnSpc>
                        <a:spcBef>
                          <a:spcPts val="235"/>
                        </a:spcBef>
                      </a:pPr>
                      <a:r>
                        <a:rPr sz="900" b="1" spc="-20" dirty="0">
                          <a:latin typeface="Arial"/>
                          <a:cs typeface="Arial"/>
                        </a:rPr>
                        <a:t>Activités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(expliciter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construction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séance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s’appuyant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sur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des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activités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expérimentales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réalisées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auparavant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et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leurs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résultats,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préciser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façon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dont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il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compte animer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classe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et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mettre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synergie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les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élèves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0" dirty="0">
                          <a:latin typeface="Arial MT"/>
                          <a:cs typeface="Arial MT"/>
                        </a:rPr>
                        <a:t>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422275">
                        <a:lnSpc>
                          <a:spcPct val="102200"/>
                        </a:lnSpc>
                        <a:spcBef>
                          <a:spcPts val="190"/>
                        </a:spcBef>
                      </a:pPr>
                      <a:endParaRPr sz="900" dirty="0">
                        <a:latin typeface="Arial MT"/>
                        <a:cs typeface="Arial MT"/>
                      </a:endParaRPr>
                    </a:p>
                  </a:txBody>
                  <a:tcPr marL="0" marR="0" marT="241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8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Attendues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426720">
                        <a:lnSpc>
                          <a:spcPct val="102200"/>
                        </a:lnSpc>
                        <a:spcBef>
                          <a:spcPts val="200"/>
                        </a:spcBef>
                      </a:pPr>
                      <a:endParaRPr sz="900" dirty="0">
                        <a:latin typeface="Arial MT"/>
                        <a:cs typeface="Arial MT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10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900" b="1" spc="-25" dirty="0">
                          <a:latin typeface="Arial"/>
                          <a:cs typeface="Arial"/>
                        </a:rPr>
                        <a:t>Différenciation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(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prise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en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compte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diversité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des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publics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accueillis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dans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latin typeface="Arial MT"/>
                          <a:cs typeface="Arial MT"/>
                        </a:rPr>
                        <a:t>la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classe)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900" dirty="0">
                        <a:latin typeface="Arial MT"/>
                        <a:cs typeface="Arial MT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10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Ressources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00" spc="-25" dirty="0">
                          <a:latin typeface="Arial MT"/>
                          <a:cs typeface="Arial MT"/>
                        </a:rPr>
                        <a:t>Document</a:t>
                      </a:r>
                      <a:r>
                        <a:rPr sz="9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technique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10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900" b="1" spc="-20" dirty="0">
                          <a:latin typeface="Arial"/>
                          <a:cs typeface="Arial"/>
                        </a:rPr>
                        <a:t>Bilan</a:t>
                      </a:r>
                      <a:r>
                        <a:rPr sz="9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9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9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séance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Trace</a:t>
                      </a:r>
                      <a:r>
                        <a:rPr sz="9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écrite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053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Evaluation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7940" marR="603885">
                        <a:lnSpc>
                          <a:spcPts val="1010"/>
                        </a:lnSpc>
                        <a:spcBef>
                          <a:spcPts val="114"/>
                        </a:spcBef>
                      </a:pPr>
                      <a:r>
                        <a:rPr sz="900" spc="-20" dirty="0">
                          <a:latin typeface="Arial MT"/>
                          <a:cs typeface="Arial MT"/>
                        </a:rPr>
                        <a:t>(évaluation</a:t>
                      </a:r>
                      <a:r>
                        <a:rPr sz="9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diagnostique,</a:t>
                      </a:r>
                      <a:r>
                        <a:rPr sz="9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formative,</a:t>
                      </a:r>
                      <a:r>
                        <a:rPr sz="9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5" dirty="0">
                          <a:latin typeface="Arial MT"/>
                          <a:cs typeface="Arial MT"/>
                        </a:rPr>
                        <a:t>sommative,</a:t>
                      </a:r>
                      <a:r>
                        <a:rPr sz="9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certificative,</a:t>
                      </a:r>
                      <a:r>
                        <a:rPr sz="9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…)Les</a:t>
                      </a:r>
                      <a:r>
                        <a:rPr sz="9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critères</a:t>
                      </a:r>
                      <a:r>
                        <a:rPr sz="9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d’évaluation 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doivent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être</a:t>
                      </a:r>
                      <a:r>
                        <a:rPr sz="9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latin typeface="Arial MT"/>
                          <a:cs typeface="Arial MT"/>
                        </a:rPr>
                        <a:t>explicités.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spc="-10" dirty="0">
                          <a:latin typeface="Arial MT"/>
                          <a:cs typeface="Arial MT"/>
                        </a:rPr>
                        <a:t>Formative</a:t>
                      </a:r>
                      <a:endParaRPr sz="900" dirty="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R="17145" algn="r">
                        <a:lnSpc>
                          <a:spcPts val="825"/>
                        </a:lnSpc>
                      </a:pPr>
                      <a:r>
                        <a:rPr sz="1000" spc="-50" dirty="0">
                          <a:solidFill>
                            <a:srgbClr val="888888"/>
                          </a:solidFill>
                          <a:latin typeface="Trebuchet MS"/>
                          <a:cs typeface="Trebuchet MS"/>
                        </a:rPr>
                        <a:t>6</a:t>
                      </a:r>
                      <a:endParaRPr sz="1000" dirty="0">
                        <a:latin typeface="Trebuchet MS"/>
                        <a:cs typeface="Trebuchet MS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0634" y="6335467"/>
          <a:ext cx="8919208" cy="1441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6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6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6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6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6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6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223F59"/>
                      </a:solidFill>
                      <a:prstDash val="solid"/>
                    </a:lnL>
                    <a:lnR w="28575">
                      <a:solidFill>
                        <a:srgbClr val="223F59"/>
                      </a:solidFill>
                      <a:prstDash val="solid"/>
                    </a:lnR>
                    <a:lnT w="28575">
                      <a:solidFill>
                        <a:srgbClr val="223F59"/>
                      </a:solidFill>
                      <a:prstDash val="solid"/>
                    </a:lnT>
                    <a:lnB w="28575">
                      <a:solidFill>
                        <a:srgbClr val="223F5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9441014" y="6345527"/>
            <a:ext cx="732155" cy="144780"/>
          </a:xfrm>
          <a:custGeom>
            <a:avLst/>
            <a:gdLst/>
            <a:ahLst/>
            <a:cxnLst/>
            <a:rect l="l" t="t" r="r" b="b"/>
            <a:pathLst>
              <a:path w="732154" h="144779">
                <a:moveTo>
                  <a:pt x="731685" y="144170"/>
                </a:moveTo>
                <a:lnTo>
                  <a:pt x="0" y="144172"/>
                </a:lnTo>
                <a:lnTo>
                  <a:pt x="0" y="0"/>
                </a:lnTo>
                <a:lnTo>
                  <a:pt x="731685" y="0"/>
                </a:lnTo>
              </a:path>
            </a:pathLst>
          </a:custGeom>
          <a:ln w="20130">
            <a:solidFill>
              <a:srgbClr val="223F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5-</a:t>
            </a:r>
            <a:r>
              <a:rPr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Fiche</a:t>
            </a:r>
            <a:r>
              <a:rPr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  <a:latin typeface="Times New Roman"/>
                <a:cs typeface="Times New Roman"/>
              </a:rPr>
              <a:t>de</a:t>
            </a:r>
            <a:r>
              <a:rPr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000000"/>
                </a:solidFill>
                <a:latin typeface="Times New Roman"/>
                <a:cs typeface="Times New Roman"/>
              </a:rPr>
              <a:t>synthèse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10634" y="6333487"/>
            <a:ext cx="9672320" cy="166370"/>
            <a:chOff x="510634" y="6333487"/>
            <a:chExt cx="9672320" cy="166370"/>
          </a:xfrm>
        </p:grpSpPr>
        <p:sp>
          <p:nvSpPr>
            <p:cNvPr id="5" name="object 5"/>
            <p:cNvSpPr/>
            <p:nvPr/>
          </p:nvSpPr>
          <p:spPr>
            <a:xfrm>
              <a:off x="1995744" y="6343553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0699" y="6343552"/>
              <a:ext cx="1469390" cy="144780"/>
            </a:xfrm>
            <a:custGeom>
              <a:avLst/>
              <a:gdLst/>
              <a:ahLst/>
              <a:cxnLst/>
              <a:rect l="l" t="t" r="r" b="b"/>
              <a:pathLst>
                <a:path w="1469389" h="144779">
                  <a:moveTo>
                    <a:pt x="0" y="0"/>
                  </a:moveTo>
                  <a:lnTo>
                    <a:pt x="1469207" y="0"/>
                  </a:lnTo>
                  <a:lnTo>
                    <a:pt x="1469207" y="144170"/>
                  </a:lnTo>
                  <a:lnTo>
                    <a:pt x="0" y="144170"/>
                  </a:lnTo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94138" y="6345534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80857" y="6345532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467576" y="6345531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54296" y="6345529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1486719" y="0"/>
                  </a:moveTo>
                  <a:lnTo>
                    <a:pt x="0" y="0"/>
                  </a:lnTo>
                  <a:lnTo>
                    <a:pt x="0" y="144170"/>
                  </a:lnTo>
                  <a:lnTo>
                    <a:pt x="1486719" y="144170"/>
                  </a:lnTo>
                  <a:lnTo>
                    <a:pt x="1486719" y="0"/>
                  </a:lnTo>
                  <a:close/>
                </a:path>
              </a:pathLst>
            </a:custGeom>
            <a:solidFill>
              <a:srgbClr val="4454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954296" y="6345529"/>
              <a:ext cx="1487170" cy="144780"/>
            </a:xfrm>
            <a:custGeom>
              <a:avLst/>
              <a:gdLst/>
              <a:ahLst/>
              <a:cxnLst/>
              <a:rect l="l" t="t" r="r" b="b"/>
              <a:pathLst>
                <a:path w="1487170" h="144779">
                  <a:moveTo>
                    <a:pt x="0" y="0"/>
                  </a:moveTo>
                  <a:lnTo>
                    <a:pt x="1486718" y="0"/>
                  </a:lnTo>
                  <a:lnTo>
                    <a:pt x="1486718" y="144170"/>
                  </a:lnTo>
                  <a:lnTo>
                    <a:pt x="0" y="144170"/>
                  </a:lnTo>
                  <a:lnTo>
                    <a:pt x="0" y="0"/>
                  </a:lnTo>
                  <a:close/>
                </a:path>
              </a:pathLst>
            </a:custGeom>
            <a:ln w="20131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441014" y="6345527"/>
              <a:ext cx="732155" cy="144780"/>
            </a:xfrm>
            <a:custGeom>
              <a:avLst/>
              <a:gdLst/>
              <a:ahLst/>
              <a:cxnLst/>
              <a:rect l="l" t="t" r="r" b="b"/>
              <a:pathLst>
                <a:path w="732154" h="144779">
                  <a:moveTo>
                    <a:pt x="731685" y="144170"/>
                  </a:moveTo>
                  <a:lnTo>
                    <a:pt x="0" y="144172"/>
                  </a:lnTo>
                  <a:lnTo>
                    <a:pt x="0" y="0"/>
                  </a:lnTo>
                  <a:lnTo>
                    <a:pt x="731685" y="0"/>
                  </a:lnTo>
                </a:path>
              </a:pathLst>
            </a:custGeom>
            <a:ln w="20130">
              <a:solidFill>
                <a:srgbClr val="223F5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pc="-50" dirty="0"/>
              <a:t>7</a:t>
            </a:fld>
            <a:endParaRPr spc="-5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99064" y="2409225"/>
            <a:ext cx="5173980" cy="2834005"/>
          </a:xfrm>
          <a:custGeom>
            <a:avLst/>
            <a:gdLst/>
            <a:ahLst/>
            <a:cxnLst/>
            <a:rect l="l" t="t" r="r" b="b"/>
            <a:pathLst>
              <a:path w="5173980" h="2834004">
                <a:moveTo>
                  <a:pt x="5173635" y="0"/>
                </a:moveTo>
                <a:lnTo>
                  <a:pt x="0" y="0"/>
                </a:lnTo>
                <a:lnTo>
                  <a:pt x="0" y="2833664"/>
                </a:lnTo>
                <a:lnTo>
                  <a:pt x="5173635" y="2833664"/>
                </a:lnTo>
                <a:lnTo>
                  <a:pt x="5173635" y="0"/>
                </a:lnTo>
                <a:close/>
              </a:path>
            </a:pathLst>
          </a:custGeom>
          <a:solidFill>
            <a:srgbClr val="D247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2756" y="3686273"/>
            <a:ext cx="2543175" cy="31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Merci</a:t>
            </a:r>
            <a:r>
              <a:rPr sz="190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dirty="0">
                <a:solidFill>
                  <a:srgbClr val="FFFFFF"/>
                </a:solidFill>
                <a:latin typeface="Trebuchet MS"/>
                <a:cs typeface="Trebuchet MS"/>
              </a:rPr>
              <a:t>pour</a:t>
            </a:r>
            <a:r>
              <a:rPr sz="1900" spc="-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-50" dirty="0">
                <a:solidFill>
                  <a:srgbClr val="FFFFFF"/>
                </a:solidFill>
                <a:latin typeface="Trebuchet MS"/>
                <a:cs typeface="Trebuchet MS"/>
              </a:rPr>
              <a:t>votre</a:t>
            </a:r>
            <a:r>
              <a:rPr sz="1900" spc="-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Trebuchet MS"/>
                <a:cs typeface="Trebuchet MS"/>
              </a:rPr>
              <a:t>écoute</a:t>
            </a:r>
            <a:endParaRPr sz="19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pc="-50" dirty="0"/>
              <a:t>8</a:t>
            </a:fld>
            <a:endParaRPr spc="-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383</Words>
  <Application>Microsoft Macintosh PowerPoint</Application>
  <PresentationFormat>Personnalisé</PresentationFormat>
  <Paragraphs>78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Arial MT</vt:lpstr>
      <vt:lpstr>Calibri</vt:lpstr>
      <vt:lpstr>Times New Roman</vt:lpstr>
      <vt:lpstr>Trebuchet MS</vt:lpstr>
      <vt:lpstr>Office Theme</vt:lpstr>
      <vt:lpstr>    CAPET INTERNE</vt:lpstr>
      <vt:lpstr>Présentation</vt:lpstr>
      <vt:lpstr>1-BARRIÈRE SYMPACT</vt:lpstr>
      <vt:lpstr>1-SYNTHÈSE DES ACTIVITES PRATIQUES</vt:lpstr>
      <vt:lpstr>1-BARRIÈRE SYMPACT</vt:lpstr>
      <vt:lpstr>Présentation PowerPoint</vt:lpstr>
      <vt:lpstr>5- Fiche de synthèse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Agrégation – Option B  -  Lecture seule</dc:title>
  <dc:creator>Bissa Mina</dc:creator>
  <cp:lastModifiedBy>mina gilio</cp:lastModifiedBy>
  <cp:revision>1</cp:revision>
  <dcterms:created xsi:type="dcterms:W3CDTF">2025-04-01T22:23:02Z</dcterms:created>
  <dcterms:modified xsi:type="dcterms:W3CDTF">2025-04-01T22:50:15Z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2025-04-01T00:00:00Z</vt:filetime>
  </property>
  <property fmtid="{D5CDD505-2E9C-101B-9397-08002B2CF9AE}" pid="3" name="Creator">
    <vt:lpwstr>PowerPoint</vt:lpwstr>
  </property>
  <property fmtid="{D5CDD505-2E9C-101B-9397-08002B2CF9AE}" pid="4" name="LastSaved">
    <vt:filetime>2025-04-01T00:00:00Z</vt:filetime>
  </property>
  <property fmtid="{D5CDD505-2E9C-101B-9397-08002B2CF9AE}" pid="5" name="Producer">
    <vt:lpwstr>macOS Version 12.5 (assemblage 21G72) Quartz PDFContext</vt:lpwstr>
  </property>
</Properties>
</file>