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7" r:id="rId4"/>
    <p:sldId id="266" r:id="rId5"/>
    <p:sldId id="259" r:id="rId6"/>
    <p:sldId id="265" r:id="rId7"/>
    <p:sldId id="269" r:id="rId8"/>
    <p:sldId id="260" r:id="rId9"/>
    <p:sldId id="261" r:id="rId10"/>
    <p:sldId id="268" r:id="rId11"/>
    <p:sldId id="263" r:id="rId12"/>
    <p:sldId id="270" r:id="rId13"/>
  </p:sldIdLst>
  <p:sldSz cx="12192000" cy="6858000"/>
  <p:notesSz cx="7559675" cy="10691813"/>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2663" autoAdjust="0"/>
  </p:normalViewPr>
  <p:slideViewPr>
    <p:cSldViewPr snapToGrid="0">
      <p:cViewPr varScale="1">
        <p:scale>
          <a:sx n="79" d="100"/>
          <a:sy n="79" d="100"/>
        </p:scale>
        <p:origin x="557" y="379"/>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C0746A45-E80E-4C51-9F18-771452A79BB1}" type="slidenum">
              <a:rPr/>
              <a:pPr/>
              <a:t>‹N°›</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2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63DDEB09-5547-4E21-BC5C-2D454AC9F641}" type="slidenum">
              <a:rPr/>
              <a:pPr/>
              <a:t>‹N°›</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DF69FBEC-DEFB-4307-93B9-D91E220F2EF0}" type="slidenum">
              <a:rPr/>
              <a:pPr/>
              <a:t>‹N°›</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37"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8"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39"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40"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41"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42"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BC0265F1-4E15-490E-8B47-50FE58A817A8}" type="slidenum">
              <a:rPr/>
              <a:pPr/>
              <a:t>‹N°›</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r-FR"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E0BF961D-2F05-4046-8426-5E80423735F0}" type="slidenum">
              <a:rPr/>
              <a:pPr/>
              <a:t>‹N°›</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1662AC7B-40D2-4AF3-B961-545C7C48F4EE}" type="slidenum">
              <a:rPr/>
              <a:pPr/>
              <a:t>‹N°›</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1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9F2DAB1C-B579-43A4-A097-E90F4BCD33F5}" type="slidenum">
              <a:rPr/>
              <a:pPr/>
              <a:t>‹N°›</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2EF4582C-187D-4462-B437-C85DC7E8D875}" type="slidenum">
              <a:rPr/>
              <a:pPr/>
              <a:t>‹N°›</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838080" y="365040"/>
            <a:ext cx="10514880" cy="6142320"/>
          </a:xfrm>
          <a:prstGeom prst="rect">
            <a:avLst/>
          </a:prstGeom>
          <a:noFill/>
          <a:ln w="0">
            <a:noFill/>
          </a:ln>
        </p:spPr>
        <p:txBody>
          <a:bodyPr lIns="0" tIns="0" rIns="0" bIns="0" anchor="ctr">
            <a:noAutofit/>
          </a:bodyPr>
          <a:lstStyle/>
          <a:p>
            <a:pPr algn="ctr"/>
            <a:endParaRPr lang="fr-FR"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1594AA86-214E-4E09-A76E-B4262344E06F}" type="slidenum">
              <a:rPr/>
              <a:pPr/>
              <a:t>‹N°›</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1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1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1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3CC933C2-0BDA-4BBD-B9E5-657745D324D0}"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2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2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2EB4B22A-FB13-4520-9D74-3B99386710D5}"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lgn="ctr">
              <a:buNone/>
            </a:pPr>
            <a:endParaRPr lang="fr-FR" sz="4400" b="0" strike="noStrike" spc="-1">
              <a:solidFill>
                <a:srgbClr val="000000"/>
              </a:solidFill>
              <a:latin typeface="Arial"/>
            </a:endParaRPr>
          </a:p>
        </p:txBody>
      </p:sp>
      <p:sp>
        <p:nvSpPr>
          <p:cNvPr id="2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2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2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r-FR"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BA61355D-CA6B-49F6-A5B8-4B247F82C7A0}"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4880" cy="132480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8"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71666"/>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71666"/>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3"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71666"/>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4" name="PlaceHolder 5"/>
          <p:cNvSpPr>
            <a:spLocks noGrp="1"/>
          </p:cNvSpPr>
          <p:nvPr>
            <p:ph type="ftr" idx="1"/>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Times New Roman"/>
              </a:defRPr>
            </a:lvl1pPr>
          </a:lstStyle>
          <a:p>
            <a:pPr indent="0" algn="ctr">
              <a:lnSpc>
                <a:spcPct val="100000"/>
              </a:lnSpc>
              <a:buNone/>
              <a:tabLst>
                <a:tab pos="0" algn="l"/>
              </a:tabLst>
            </a:pPr>
            <a:r>
              <a:rPr lang="fr-FR" sz="1400" b="0" strike="noStrike" spc="-1">
                <a:solidFill>
                  <a:srgbClr val="000000"/>
                </a:solidFill>
                <a:latin typeface="Times New Roman"/>
              </a:rPr>
              <a:t>&lt;pied de page&gt;</a:t>
            </a:r>
          </a:p>
        </p:txBody>
      </p:sp>
      <p:sp>
        <p:nvSpPr>
          <p:cNvPr id="5" name="PlaceHolder 6"/>
          <p:cNvSpPr>
            <a:spLocks noGrp="1"/>
          </p:cNvSpPr>
          <p:nvPr>
            <p:ph type="sldNum" idx="2"/>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336A8C88-443C-4719-A789-FB658A0D1A06}" type="slidenum">
              <a:rPr lang="fr-FR" sz="1200" b="0" strike="noStrike" spc="-1">
                <a:solidFill>
                  <a:schemeClr val="dk1">
                    <a:tint val="75000"/>
                  </a:schemeClr>
                </a:solidFill>
                <a:latin typeface="Calibri"/>
              </a:rPr>
              <a:pPr indent="0" algn="r" defTabSz="914400">
                <a:lnSpc>
                  <a:spcPct val="100000"/>
                </a:lnSpc>
                <a:buNone/>
                <a:tabLst>
                  <a:tab pos="0" algn="l"/>
                </a:tabLst>
              </a:pPr>
              <a:t>‹N°›</a:t>
            </a:fld>
            <a:endParaRPr lang="fr-FR" sz="1200" b="0" strike="noStrike" spc="-1">
              <a:solidFill>
                <a:srgbClr val="000000"/>
              </a:solidFill>
              <a:latin typeface="Times New Roman"/>
            </a:endParaRPr>
          </a:p>
        </p:txBody>
      </p:sp>
      <p:sp>
        <p:nvSpPr>
          <p:cNvPr id="6" name="PlaceHolder 7"/>
          <p:cNvSpPr>
            <a:spLocks noGrp="1"/>
          </p:cNvSpPr>
          <p:nvPr>
            <p:ph type="dt" idx="3"/>
          </p:nvPr>
        </p:nvSpPr>
        <p:spPr>
          <a:xfrm>
            <a:off x="838080" y="6356520"/>
            <a:ext cx="2742480" cy="364320"/>
          </a:xfrm>
          <a:prstGeom prst="rect">
            <a:avLst/>
          </a:prstGeom>
          <a:noFill/>
          <a:ln w="0">
            <a:noFill/>
          </a:ln>
        </p:spPr>
        <p:txBody>
          <a:bodyPr lIns="91440" tIns="45720" rIns="91440" bIns="45720" anchor="ctr">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&lt;date/heure&gt;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129F7F2-B2F3-99F3-6BA7-9DA943F1309C}"/>
              </a:ext>
            </a:extLst>
          </p:cNvPr>
          <p:cNvSpPr/>
          <p:nvPr/>
        </p:nvSpPr>
        <p:spPr>
          <a:xfrm>
            <a:off x="0" y="4389120"/>
            <a:ext cx="12192000" cy="2468880"/>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43" name="PlaceHolder 1"/>
          <p:cNvSpPr>
            <a:spLocks noGrp="1"/>
          </p:cNvSpPr>
          <p:nvPr>
            <p:ph type="title"/>
          </p:nvPr>
        </p:nvSpPr>
        <p:spPr>
          <a:xfrm>
            <a:off x="4383585" y="2810240"/>
            <a:ext cx="3291480" cy="1578880"/>
          </a:xfrm>
          <a:prstGeom prst="rect">
            <a:avLst/>
          </a:prstGeom>
          <a:noFill/>
          <a:ln w="0">
            <a:noFill/>
          </a:ln>
        </p:spPr>
        <p:txBody>
          <a:bodyPr lIns="91440" tIns="45720" rIns="91440" bIns="45720" anchor="b">
            <a:normAutofit/>
          </a:bodyPr>
          <a:lstStyle/>
          <a:p>
            <a:pPr algn="ctr">
              <a:tabLst>
                <a:tab pos="0" algn="l"/>
              </a:tabLst>
            </a:pPr>
            <a:r>
              <a:rPr lang="fr-FR" sz="2800" strike="noStrike" spc="-1" dirty="0">
                <a:solidFill>
                  <a:schemeClr val="dk1"/>
                </a:solidFill>
                <a:latin typeface="Times New Roman" panose="02020603050405020304" pitchFamily="18" charset="0"/>
                <a:cs typeface="Times New Roman" panose="02020603050405020304" pitchFamily="18" charset="0"/>
              </a:rPr>
              <a:t>CAPET INTERNE</a:t>
            </a:r>
            <a:br>
              <a:rPr lang="fr-FR" sz="2800" strike="noStrike" spc="-1" dirty="0">
                <a:solidFill>
                  <a:schemeClr val="dk1"/>
                </a:solidFill>
                <a:latin typeface="Times New Roman" panose="02020603050405020304" pitchFamily="18" charset="0"/>
                <a:cs typeface="Times New Roman" panose="02020603050405020304" pitchFamily="18" charset="0"/>
              </a:rPr>
            </a:br>
            <a:r>
              <a:rPr lang="fr-FR" sz="2800" strike="noStrike" spc="-1" dirty="0">
                <a:solidFill>
                  <a:schemeClr val="dk1"/>
                </a:solidFill>
                <a:latin typeface="Times New Roman" panose="02020603050405020304" pitchFamily="18" charset="0"/>
                <a:cs typeface="Times New Roman" panose="02020603050405020304" pitchFamily="18" charset="0"/>
              </a:rPr>
              <a:t>EPREUVE ORALE</a:t>
            </a:r>
            <a:br>
              <a:rPr lang="fr-FR" sz="2800" b="0" strike="noStrike" spc="-1" dirty="0">
                <a:solidFill>
                  <a:srgbClr val="000000"/>
                </a:solidFill>
                <a:latin typeface="Arial"/>
              </a:rPr>
            </a:br>
            <a:r>
              <a:rPr lang="fr-FR" sz="2800" b="0" strike="noStrike" spc="-1" dirty="0">
                <a:solidFill>
                  <a:schemeClr val="dk1"/>
                </a:solidFill>
                <a:latin typeface="Times New Roman"/>
              </a:rPr>
              <a:t> </a:t>
            </a:r>
            <a:endParaRPr lang="fr-FR" sz="2800" b="0" strike="noStrike" spc="-1" dirty="0">
              <a:solidFill>
                <a:srgbClr val="000000"/>
              </a:solidFill>
              <a:latin typeface="Arial"/>
            </a:endParaRPr>
          </a:p>
        </p:txBody>
      </p:sp>
      <p:sp>
        <p:nvSpPr>
          <p:cNvPr id="6" name="ZoneTexte 5">
            <a:extLst>
              <a:ext uri="{FF2B5EF4-FFF2-40B4-BE49-F238E27FC236}">
                <a16:creationId xmlns:a16="http://schemas.microsoft.com/office/drawing/2014/main" id="{46F0219E-17E9-40EC-280A-ABEDF1CC314E}"/>
              </a:ext>
            </a:extLst>
          </p:cNvPr>
          <p:cNvSpPr txBox="1"/>
          <p:nvPr/>
        </p:nvSpPr>
        <p:spPr>
          <a:xfrm>
            <a:off x="11171398" y="6380734"/>
            <a:ext cx="625684" cy="369332"/>
          </a:xfrm>
          <a:prstGeom prst="rect">
            <a:avLst/>
          </a:prstGeom>
          <a:noFill/>
          <a:ln>
            <a:noFill/>
          </a:ln>
        </p:spPr>
        <p:txBody>
          <a:bodyPr wrap="none" rtlCol="0">
            <a:spAutoFit/>
          </a:bodyPr>
          <a:lstStyle/>
          <a:p>
            <a:r>
              <a:rPr lang="fr-FR" dirty="0"/>
              <a:t>Date</a:t>
            </a:r>
          </a:p>
        </p:txBody>
      </p:sp>
      <p:sp>
        <p:nvSpPr>
          <p:cNvPr id="7" name="ZoneTexte 6">
            <a:extLst>
              <a:ext uri="{FF2B5EF4-FFF2-40B4-BE49-F238E27FC236}">
                <a16:creationId xmlns:a16="http://schemas.microsoft.com/office/drawing/2014/main" id="{EB2F49F5-59C3-AB44-C808-2990F57E708F}"/>
              </a:ext>
            </a:extLst>
          </p:cNvPr>
          <p:cNvSpPr txBox="1"/>
          <p:nvPr/>
        </p:nvSpPr>
        <p:spPr>
          <a:xfrm>
            <a:off x="314960" y="6380734"/>
            <a:ext cx="1468864" cy="369332"/>
          </a:xfrm>
          <a:prstGeom prst="rect">
            <a:avLst/>
          </a:prstGeom>
          <a:noFill/>
        </p:spPr>
        <p:txBody>
          <a:bodyPr wrap="none" rtlCol="0">
            <a:spAutoFit/>
          </a:bodyPr>
          <a:lstStyle/>
          <a:p>
            <a:r>
              <a:rPr lang="fr-FR" dirty="0"/>
              <a:t>Nom/Prénom</a:t>
            </a:r>
          </a:p>
        </p:txBody>
      </p:sp>
      <p:pic>
        <p:nvPicPr>
          <p:cNvPr id="9" name="Image 8">
            <a:extLst>
              <a:ext uri="{FF2B5EF4-FFF2-40B4-BE49-F238E27FC236}">
                <a16:creationId xmlns:a16="http://schemas.microsoft.com/office/drawing/2014/main" id="{C6CFA237-A6B8-68CD-8AE1-F13332EBA9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740" cy="1371791"/>
          </a:xfrm>
          <a:prstGeom prst="rect">
            <a:avLst/>
          </a:prstGeom>
        </p:spPr>
      </p:pic>
      <p:sp>
        <p:nvSpPr>
          <p:cNvPr id="10" name="ZoneTexte 9">
            <a:extLst>
              <a:ext uri="{FF2B5EF4-FFF2-40B4-BE49-F238E27FC236}">
                <a16:creationId xmlns:a16="http://schemas.microsoft.com/office/drawing/2014/main" id="{8E50D70E-47CA-EEE1-ABC0-61CFC17D2B87}"/>
              </a:ext>
            </a:extLst>
          </p:cNvPr>
          <p:cNvSpPr txBox="1"/>
          <p:nvPr/>
        </p:nvSpPr>
        <p:spPr>
          <a:xfrm>
            <a:off x="5195753" y="6380734"/>
            <a:ext cx="1497911" cy="369332"/>
          </a:xfrm>
          <a:prstGeom prst="rect">
            <a:avLst/>
          </a:prstGeom>
          <a:noFill/>
        </p:spPr>
        <p:txBody>
          <a:bodyPr wrap="none" rtlCol="0">
            <a:spAutoFit/>
          </a:bodyPr>
          <a:lstStyle/>
          <a:p>
            <a:r>
              <a:rPr lang="fr-FR" dirty="0"/>
              <a:t>Etablissement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2E599-9807-77E6-A81A-AB0D22733BBE}"/>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FD8789DB-D341-3718-6CE5-018BBA27B584}"/>
              </a:ext>
            </a:extLst>
          </p:cNvPr>
          <p:cNvSpPr>
            <a:spLocks noGrp="1"/>
          </p:cNvSpPr>
          <p:nvPr>
            <p:ph/>
          </p:nvPr>
        </p:nvSpPr>
        <p:spPr>
          <a:xfrm>
            <a:off x="3930708" y="193245"/>
            <a:ext cx="4330583" cy="460080"/>
          </a:xfrm>
          <a:prstGeom prst="rect">
            <a:avLst/>
          </a:prstGeom>
          <a:noFill/>
          <a:ln w="0">
            <a:noFill/>
          </a:ln>
        </p:spPr>
        <p:txBody>
          <a:bodyPr lIns="91440" tIns="45720" rIns="91440" bIns="45720" anchor="t">
            <a:normAutofit fontScale="25000" lnSpcReduction="20000"/>
          </a:bodyPr>
          <a:lstStyle/>
          <a:p>
            <a:pPr indent="0" defTabSz="914400">
              <a:lnSpc>
                <a:spcPct val="90000"/>
              </a:lnSpc>
              <a:spcBef>
                <a:spcPts val="1001"/>
              </a:spcBef>
              <a:buNone/>
              <a:tabLst>
                <a:tab pos="0" algn="l"/>
              </a:tabLst>
            </a:pPr>
            <a:r>
              <a:rPr lang="fr-FR" sz="12800" b="1" strike="noStrike" spc="-1" dirty="0">
                <a:solidFill>
                  <a:schemeClr val="dk1"/>
                </a:solidFill>
                <a:latin typeface="Times New Roman" panose="02020603050405020304" pitchFamily="18" charset="0"/>
                <a:cs typeface="Times New Roman" panose="02020603050405020304" pitchFamily="18" charset="0"/>
              </a:rPr>
              <a:t>2.3 Fiche de synthèse</a:t>
            </a:r>
            <a:endParaRPr lang="fr-FR" sz="2800" b="1" strike="noStrike" spc="-1" dirty="0">
              <a:solidFill>
                <a:srgbClr val="000000"/>
              </a:solidFill>
              <a:latin typeface="Arial"/>
            </a:endParaRPr>
          </a:p>
        </p:txBody>
      </p:sp>
      <p:graphicFrame>
        <p:nvGraphicFramePr>
          <p:cNvPr id="9" name="Tableau 8">
            <a:extLst>
              <a:ext uri="{FF2B5EF4-FFF2-40B4-BE49-F238E27FC236}">
                <a16:creationId xmlns:a16="http://schemas.microsoft.com/office/drawing/2014/main" id="{38E0C036-81EE-AAE1-EEE5-4F6F7BEA73DB}"/>
              </a:ext>
            </a:extLst>
          </p:cNvPr>
          <p:cNvGraphicFramePr>
            <a:graphicFrameLocks noGrp="1"/>
          </p:cNvGraphicFramePr>
          <p:nvPr>
            <p:extLst>
              <p:ext uri="{D42A27DB-BD31-4B8C-83A1-F6EECF244321}">
                <p14:modId xmlns:p14="http://schemas.microsoft.com/office/powerpoint/2010/main" val="2582782882"/>
              </p:ext>
            </p:extLst>
          </p:nvPr>
        </p:nvGraphicFramePr>
        <p:xfrm>
          <a:off x="847724" y="3271649"/>
          <a:ext cx="10349928" cy="1036638"/>
        </p:xfrm>
        <a:graphic>
          <a:graphicData uri="http://schemas.openxmlformats.org/drawingml/2006/table">
            <a:tbl>
              <a:tblPr firstRow="1" firstCol="1" bandRow="1">
                <a:tableStyleId>{5C22544A-7EE6-4342-B048-85BDC9FD1C3A}</a:tableStyleId>
              </a:tblPr>
              <a:tblGrid>
                <a:gridCol w="2587482">
                  <a:extLst>
                    <a:ext uri="{9D8B030D-6E8A-4147-A177-3AD203B41FA5}">
                      <a16:colId xmlns:a16="http://schemas.microsoft.com/office/drawing/2014/main" val="564637069"/>
                    </a:ext>
                  </a:extLst>
                </a:gridCol>
                <a:gridCol w="2587482">
                  <a:extLst>
                    <a:ext uri="{9D8B030D-6E8A-4147-A177-3AD203B41FA5}">
                      <a16:colId xmlns:a16="http://schemas.microsoft.com/office/drawing/2014/main" val="1930995283"/>
                    </a:ext>
                  </a:extLst>
                </a:gridCol>
                <a:gridCol w="2587482">
                  <a:extLst>
                    <a:ext uri="{9D8B030D-6E8A-4147-A177-3AD203B41FA5}">
                      <a16:colId xmlns:a16="http://schemas.microsoft.com/office/drawing/2014/main" val="2673208745"/>
                    </a:ext>
                  </a:extLst>
                </a:gridCol>
                <a:gridCol w="2587482">
                  <a:extLst>
                    <a:ext uri="{9D8B030D-6E8A-4147-A177-3AD203B41FA5}">
                      <a16:colId xmlns:a16="http://schemas.microsoft.com/office/drawing/2014/main" val="10409184"/>
                    </a:ext>
                  </a:extLst>
                </a:gridCol>
              </a:tblGrid>
              <a:tr h="171450">
                <a:tc>
                  <a:txBody>
                    <a:bodyPr/>
                    <a:lstStyle/>
                    <a:p>
                      <a:pPr>
                        <a:lnSpc>
                          <a:spcPct val="107000"/>
                        </a:lnSpc>
                        <a:spcAft>
                          <a:spcPts val="800"/>
                        </a:spcAft>
                        <a:buNone/>
                      </a:pPr>
                      <a:r>
                        <a:rPr lang="fr-FR" sz="1100" kern="100">
                          <a:effectLst/>
                        </a:rPr>
                        <a:t>Séance</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1100" kern="100" dirty="0">
                          <a:effectLst/>
                        </a:rPr>
                        <a:t>Objectifs</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1100" kern="100" dirty="0">
                          <a:effectLst/>
                        </a:rPr>
                        <a:t>Activité</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fr-FR" sz="1100" kern="100" dirty="0">
                          <a:effectLst/>
                        </a:rPr>
                        <a:t>Durée</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8629854"/>
                  </a:ext>
                </a:extLst>
              </a:tr>
              <a:tr h="171450">
                <a:tc>
                  <a:txBody>
                    <a:bodyPr/>
                    <a:lstStyle/>
                    <a:p>
                      <a:pPr>
                        <a:lnSpc>
                          <a:spcPct val="107000"/>
                        </a:lnSpc>
                        <a:spcAft>
                          <a:spcPts val="800"/>
                        </a:spcAft>
                        <a:buNone/>
                      </a:pPr>
                      <a:r>
                        <a:rPr lang="fr-FR" sz="1100" kern="100">
                          <a:effectLst/>
                        </a:rPr>
                        <a:t>Séance 1</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rPr>
                        <a:t> Introductive </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a:effectLst/>
                        </a:rPr>
                        <a:t> </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fr-FR" sz="1100" kern="100" dirty="0">
                          <a:effectLst/>
                        </a:rPr>
                        <a:t>1h</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2926724"/>
                  </a:ext>
                </a:extLst>
              </a:tr>
              <a:tr h="171450">
                <a:tc>
                  <a:txBody>
                    <a:bodyPr/>
                    <a:lstStyle/>
                    <a:p>
                      <a:pPr>
                        <a:lnSpc>
                          <a:spcPct val="107000"/>
                        </a:lnSpc>
                        <a:spcAft>
                          <a:spcPts val="800"/>
                        </a:spcAft>
                        <a:buNone/>
                      </a:pPr>
                      <a:r>
                        <a:rPr lang="fr-FR" sz="1100" kern="100">
                          <a:effectLst/>
                        </a:rPr>
                        <a:t>Séance 2</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rPr>
                        <a:t> </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a:effectLst/>
                        </a:rPr>
                        <a:t> </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rPr>
                        <a:t>1h</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4404650"/>
                  </a:ext>
                </a:extLst>
              </a:tr>
              <a:tr h="171450">
                <a:tc>
                  <a:txBody>
                    <a:bodyPr/>
                    <a:lstStyle/>
                    <a:p>
                      <a:pPr>
                        <a:lnSpc>
                          <a:spcPct val="107000"/>
                        </a:lnSpc>
                        <a:spcAft>
                          <a:spcPts val="800"/>
                        </a:spcAft>
                        <a:buNone/>
                      </a:pPr>
                      <a:r>
                        <a:rPr lang="fr-FR" sz="1100" kern="100">
                          <a:effectLst/>
                        </a:rPr>
                        <a:t>Séance 3</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a:effectLst/>
                        </a:rPr>
                        <a:t> </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a:effectLst/>
                        </a:rPr>
                        <a:t> </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rPr>
                        <a:t>1h</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9593220"/>
                  </a:ext>
                </a:extLst>
              </a:tr>
              <a:tr h="312799">
                <a:tc>
                  <a:txBody>
                    <a:bodyPr/>
                    <a:lstStyle/>
                    <a:p>
                      <a:pPr>
                        <a:lnSpc>
                          <a:spcPct val="107000"/>
                        </a:lnSpc>
                        <a:spcAft>
                          <a:spcPts val="800"/>
                        </a:spcAft>
                        <a:buNone/>
                      </a:pPr>
                      <a:r>
                        <a:rPr lang="fr-FR" sz="1100" kern="100">
                          <a:effectLst/>
                        </a:rPr>
                        <a:t>Séance 4</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latin typeface="Calibri" panose="020F0502020204030204" pitchFamily="34" charset="0"/>
                          <a:ea typeface="Calibri" panose="020F0502020204030204" pitchFamily="34" charset="0"/>
                          <a:cs typeface="Times New Roman" panose="02020603050405020304" pitchFamily="18" charset="0"/>
                        </a:rPr>
                        <a:t>Évaluer la capacité de l’élève à réaliser une performance en mobilisant ses ressources. </a:t>
                      </a:r>
                    </a:p>
                  </a:txBody>
                  <a:tcPr marL="68580" marR="68580" marT="0" marB="0"/>
                </a:tc>
                <a:tc>
                  <a:txBody>
                    <a:bodyPr/>
                    <a:lstStyle/>
                    <a:p>
                      <a:pPr>
                        <a:lnSpc>
                          <a:spcPct val="107000"/>
                        </a:lnSpc>
                        <a:spcAft>
                          <a:spcPts val="800"/>
                        </a:spcAft>
                        <a:buNone/>
                      </a:pPr>
                      <a:r>
                        <a:rPr lang="fr-FR" sz="1100" kern="100" dirty="0">
                          <a:effectLst/>
                        </a:rPr>
                        <a:t> Évaluation de fin de séquence </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fr-FR" sz="1100" kern="100" dirty="0">
                          <a:effectLst/>
                        </a:rPr>
                        <a:t> 55 mn </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3456624"/>
                  </a:ext>
                </a:extLst>
              </a:tr>
            </a:tbl>
          </a:graphicData>
        </a:graphic>
      </p:graphicFrame>
      <p:sp>
        <p:nvSpPr>
          <p:cNvPr id="10" name="Rectangle 4">
            <a:extLst>
              <a:ext uri="{FF2B5EF4-FFF2-40B4-BE49-F238E27FC236}">
                <a16:creationId xmlns:a16="http://schemas.microsoft.com/office/drawing/2014/main" id="{04D737BA-5F42-A829-A04E-6BE788EFBD34}"/>
              </a:ext>
            </a:extLst>
          </p:cNvPr>
          <p:cNvSpPr>
            <a:spLocks noChangeArrowheads="1"/>
          </p:cNvSpPr>
          <p:nvPr/>
        </p:nvSpPr>
        <p:spPr bwMode="auto">
          <a:xfrm>
            <a:off x="733424" y="816734"/>
            <a:ext cx="11001375" cy="2641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10156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Fiche de Synthèse : </a:t>
            </a:r>
            <a:r>
              <a:rPr kumimoji="0" lang="fr-FR" altLang="fr-FR"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Séquence en STI2D</a:t>
            </a:r>
            <a:endParaRPr kumimoji="0" lang="fr-FR" altLang="fr-FR"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Niveau :</a:t>
            </a:r>
            <a:r>
              <a:rPr kumimoji="0" lang="fr-FR" altLang="fr-FR"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Lycée, classe STI2D</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Thématique :</a:t>
            </a:r>
            <a:r>
              <a:rPr kumimoji="0" lang="fr-FR" altLang="fr-FR"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Exemple, Robotique, Énergie, Automatisation, Conception, etc.)</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Durée :</a:t>
            </a:r>
            <a:r>
              <a:rPr kumimoji="0" lang="fr-FR" altLang="fr-FR"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Objectifs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Compétences visées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Matériel nécessaire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Déroulement de la séquence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2" name="Rectangle 6">
            <a:extLst>
              <a:ext uri="{FF2B5EF4-FFF2-40B4-BE49-F238E27FC236}">
                <a16:creationId xmlns:a16="http://schemas.microsoft.com/office/drawing/2014/main" id="{B7CF9F17-E6CE-07F5-0FA1-1B53369DC781}"/>
              </a:ext>
            </a:extLst>
          </p:cNvPr>
          <p:cNvSpPr>
            <a:spLocks noChangeArrowheads="1"/>
          </p:cNvSpPr>
          <p:nvPr/>
        </p:nvSpPr>
        <p:spPr bwMode="auto">
          <a:xfrm>
            <a:off x="733424" y="4480461"/>
            <a:ext cx="1046422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Notions abordées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Activités pratiques :</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Évaluation : </a:t>
            </a:r>
            <a:r>
              <a:rPr kumimoji="0" lang="fr-FR" altLang="fr-FR"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Évaluation formative (observation, réactions… et sommative (fin de séquence). </a:t>
            </a:r>
            <a:endParaRPr kumimoji="0" lang="fr-FR" altLang="fr-FR"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Prolongements possibles : </a:t>
            </a:r>
            <a:r>
              <a:rPr kumimoji="0" lang="fr-FR" altLang="fr-FR"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(Exemple : Étudier l'optimisation des robots dans un environnement industriel.)</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Remarques :</a:t>
            </a:r>
            <a:r>
              <a:rPr kumimoji="0" lang="fr-FR" altLang="fr-FR"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(Exemple : S’assurer que les élèves maîtrisent les bases avant de passer à des exercices plus complexes.)</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5190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838079" y="2142000"/>
            <a:ext cx="10728107" cy="286956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3200" b="1" dirty="0">
                <a:latin typeface="Times New Roman" panose="02020603050405020304" pitchFamily="18" charset="0"/>
                <a:cs typeface="Times New Roman" panose="02020603050405020304" pitchFamily="18" charset="0"/>
              </a:rPr>
              <a:t>Conclusion</a:t>
            </a:r>
            <a:br>
              <a:rPr lang="fr-FR" sz="1800" b="1" dirty="0">
                <a:latin typeface="Times New Roman" panose="02020603050405020304" pitchFamily="18" charset="0"/>
                <a:cs typeface="Times New Roman" panose="02020603050405020304" pitchFamily="18" charset="0"/>
              </a:rPr>
            </a:br>
            <a:br>
              <a:rPr lang="fr-FR" sz="1800" b="1"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Pour conclure cette séquence sur le …… me paraît particulièrement pertinente, car elle articule de manière concrète enjeux de société, culture technologique et démarche pédagogique. Elle permet aux élèves de comprendre qu’un tel système n’est pas seulement un …… bien isolé, mais aussi un …. Capable d’assurer une bonne qualité avec une consommation d’énergie maîtrisée. </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A travers cette séquence, l’élève ne se contente pas d’apprendre, il apprend à analyser, comparer , justifier et communiquer un choix technique, ce qui me semble être au cœur de la formation technologique que nous portons. </a:t>
            </a:r>
            <a:endParaRPr lang="fr-FR" sz="1800" strike="noStrike" spc="-1" dirty="0">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00F7-1932-43E8-2765-5DEF3C69B391}"/>
            </a:ext>
          </a:extLst>
        </p:cNvPr>
        <p:cNvGrpSpPr/>
        <p:nvPr/>
      </p:nvGrpSpPr>
      <p:grpSpPr>
        <a:xfrm>
          <a:off x="0" y="0"/>
          <a:ext cx="0" cy="0"/>
          <a:chOff x="0" y="0"/>
          <a:chExt cx="0" cy="0"/>
        </a:xfrm>
      </p:grpSpPr>
      <p:sp>
        <p:nvSpPr>
          <p:cNvPr id="66" name="PlaceHolder 1">
            <a:extLst>
              <a:ext uri="{FF2B5EF4-FFF2-40B4-BE49-F238E27FC236}">
                <a16:creationId xmlns:a16="http://schemas.microsoft.com/office/drawing/2014/main" id="{5A3DD25C-FC84-385D-E019-D2B9A0D04EC4}"/>
              </a:ext>
            </a:extLst>
          </p:cNvPr>
          <p:cNvSpPr>
            <a:spLocks noGrp="1"/>
          </p:cNvSpPr>
          <p:nvPr>
            <p:ph type="title"/>
          </p:nvPr>
        </p:nvSpPr>
        <p:spPr>
          <a:xfrm>
            <a:off x="838080" y="2142000"/>
            <a:ext cx="10514880" cy="2869560"/>
          </a:xfrm>
          <a:prstGeom prst="rect">
            <a:avLst/>
          </a:prstGeom>
          <a:noFill/>
          <a:ln w="0">
            <a:noFill/>
          </a:ln>
        </p:spPr>
        <p:txBody>
          <a:bodyPr lIns="91440" tIns="45720" rIns="91440" bIns="45720" anchor="ctr">
            <a:noAutofit/>
          </a:bodyPr>
          <a:lstStyle/>
          <a:p>
            <a:pPr indent="0" algn="ctr" defTabSz="914400">
              <a:lnSpc>
                <a:spcPct val="90000"/>
              </a:lnSpc>
              <a:buNone/>
              <a:tabLst>
                <a:tab pos="0" algn="l"/>
              </a:tabLst>
            </a:pPr>
            <a:r>
              <a:rPr lang="fr-FR" sz="6000" b="1" strike="noStrike" spc="-1" dirty="0">
                <a:solidFill>
                  <a:srgbClr val="000000"/>
                </a:solidFill>
                <a:latin typeface="Times New Roman" panose="02020603050405020304" pitchFamily="18" charset="0"/>
                <a:cs typeface="Times New Roman" panose="02020603050405020304" pitchFamily="18" charset="0"/>
              </a:rPr>
              <a:t>Merci de votre attention </a:t>
            </a:r>
            <a:endParaRPr lang="fr-FR" sz="6000" b="0" strike="noStrike" spc="-1" dirty="0">
              <a:solidFill>
                <a:srgbClr val="000000"/>
              </a:solidFill>
              <a:latin typeface="Arial"/>
            </a:endParaRPr>
          </a:p>
        </p:txBody>
      </p:sp>
    </p:spTree>
    <p:extLst>
      <p:ext uri="{BB962C8B-B14F-4D97-AF65-F5344CB8AC3E}">
        <p14:creationId xmlns:p14="http://schemas.microsoft.com/office/powerpoint/2010/main" val="37345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838080" y="365040"/>
            <a:ext cx="10514880" cy="754312"/>
          </a:xfrm>
          <a:prstGeom prst="rect">
            <a:avLst/>
          </a:prstGeom>
          <a:noFill/>
          <a:ln w="0">
            <a:noFill/>
          </a:ln>
        </p:spPr>
        <p:txBody>
          <a:bodyPr lIns="91440" tIns="45720" rIns="91440" bIns="45720" anchor="ctr">
            <a:normAutofit/>
          </a:bodyPr>
          <a:lstStyle/>
          <a:p>
            <a:pPr indent="0" algn="ctr" defTabSz="914400">
              <a:lnSpc>
                <a:spcPct val="90000"/>
              </a:lnSpc>
              <a:buNone/>
              <a:tabLst>
                <a:tab pos="0" algn="l"/>
              </a:tabLst>
            </a:pPr>
            <a:r>
              <a:rPr lang="fr-FR" sz="3200" b="1" strike="noStrike" spc="-1" dirty="0">
                <a:solidFill>
                  <a:schemeClr val="dk1"/>
                </a:solidFill>
                <a:latin typeface="Times New Roman" panose="02020603050405020304" pitchFamily="18" charset="0"/>
                <a:cs typeface="Times New Roman" panose="02020603050405020304" pitchFamily="18" charset="0"/>
              </a:rPr>
              <a:t>Sommaire</a:t>
            </a:r>
            <a:endParaRPr lang="fr-FR" sz="32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DB697C8E-B103-3D45-9328-8E45EA74D5BB}"/>
              </a:ext>
            </a:extLst>
          </p:cNvPr>
          <p:cNvSpPr txBox="1"/>
          <p:nvPr/>
        </p:nvSpPr>
        <p:spPr>
          <a:xfrm>
            <a:off x="3047520" y="1345928"/>
            <a:ext cx="6096000" cy="5786199"/>
          </a:xfrm>
          <a:prstGeom prst="rect">
            <a:avLst/>
          </a:prstGeom>
          <a:noFill/>
        </p:spPr>
        <p:txBody>
          <a:bodyPr wrap="square">
            <a:spAutoFit/>
          </a:bodyPr>
          <a:lstStyle/>
          <a:p>
            <a:pPr marL="228600" indent="-228600" defTabSz="914400">
              <a:lnSpc>
                <a:spcPct val="90000"/>
              </a:lnSpc>
              <a:spcBef>
                <a:spcPts val="1001"/>
              </a:spcBef>
              <a:buClr>
                <a:srgbClr val="000000"/>
              </a:buClr>
              <a:buFont typeface="Arial"/>
              <a:buChar char="•"/>
            </a:pPr>
            <a:r>
              <a:rPr lang="fr-FR" sz="2400" b="1" strike="noStrike" spc="-1" dirty="0">
                <a:solidFill>
                  <a:schemeClr val="dk1"/>
                </a:solidFill>
                <a:latin typeface="Times New Roman"/>
              </a:rPr>
              <a:t>Partie 1 : Le système </a:t>
            </a:r>
          </a:p>
          <a:p>
            <a:pPr algn="just">
              <a:lnSpc>
                <a:spcPct val="90000"/>
              </a:lnSpc>
              <a:spcBef>
                <a:spcPts val="1001"/>
              </a:spcBef>
              <a:buClr>
                <a:srgbClr val="000000"/>
              </a:buClr>
            </a:pPr>
            <a:r>
              <a:rPr lang="fr-FR" sz="2400" spc="-1" dirty="0">
                <a:solidFill>
                  <a:schemeClr val="dk1"/>
                </a:solidFill>
                <a:latin typeface="Times New Roman"/>
              </a:rPr>
              <a:t>1.1 Présentation du support utilisé</a:t>
            </a:r>
          </a:p>
          <a:p>
            <a:pPr algn="just" defTabSz="914400">
              <a:lnSpc>
                <a:spcPct val="90000"/>
              </a:lnSpc>
              <a:spcBef>
                <a:spcPts val="1001"/>
              </a:spcBef>
              <a:buClr>
                <a:srgbClr val="000000"/>
              </a:buClr>
            </a:pPr>
            <a:r>
              <a:rPr lang="fr-FR" sz="2400" spc="-1" dirty="0">
                <a:solidFill>
                  <a:schemeClr val="dk1"/>
                </a:solidFill>
                <a:latin typeface="Times New Roman"/>
              </a:rPr>
              <a:t>1.2  A</a:t>
            </a:r>
            <a:r>
              <a:rPr lang="fr-FR" sz="2400" b="0" strike="noStrike" spc="-1" dirty="0">
                <a:solidFill>
                  <a:schemeClr val="dk1"/>
                </a:solidFill>
                <a:latin typeface="Times New Roman"/>
              </a:rPr>
              <a:t>ctivités pratiques</a:t>
            </a:r>
          </a:p>
          <a:p>
            <a:pPr algn="just" defTabSz="914400">
              <a:lnSpc>
                <a:spcPct val="90000"/>
              </a:lnSpc>
              <a:spcBef>
                <a:spcPts val="1001"/>
              </a:spcBef>
              <a:buClr>
                <a:srgbClr val="000000"/>
              </a:buClr>
            </a:pPr>
            <a:endParaRPr lang="fr-FR" sz="20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fr-FR" sz="2400" b="1" strike="noStrike" spc="-1" dirty="0">
                <a:solidFill>
                  <a:schemeClr val="dk1"/>
                </a:solidFill>
                <a:latin typeface="Times New Roman"/>
              </a:rPr>
              <a:t>Partie 2: Exploitation pédagogique</a:t>
            </a:r>
          </a:p>
          <a:p>
            <a:pPr defTabSz="914400">
              <a:lnSpc>
                <a:spcPct val="90000"/>
              </a:lnSpc>
              <a:spcBef>
                <a:spcPts val="1001"/>
              </a:spcBef>
              <a:buClr>
                <a:srgbClr val="000000"/>
              </a:buClr>
              <a:tabLst>
                <a:tab pos="0" algn="l"/>
              </a:tabLst>
            </a:pPr>
            <a:r>
              <a:rPr lang="fr-FR" sz="2400" spc="-1" dirty="0">
                <a:solidFill>
                  <a:schemeClr val="dk1"/>
                </a:solidFill>
                <a:latin typeface="Times New Roman"/>
              </a:rPr>
              <a:t>2.1 Contexte et attendu de connaissances </a:t>
            </a:r>
          </a:p>
          <a:p>
            <a:pPr defTabSz="914400">
              <a:lnSpc>
                <a:spcPct val="90000"/>
              </a:lnSpc>
              <a:spcBef>
                <a:spcPts val="1001"/>
              </a:spcBef>
              <a:buClr>
                <a:srgbClr val="000000"/>
              </a:buClr>
              <a:tabLst>
                <a:tab pos="0" algn="l"/>
              </a:tabLst>
            </a:pPr>
            <a:r>
              <a:rPr lang="fr-FR" sz="2400" spc="-1" dirty="0">
                <a:solidFill>
                  <a:schemeClr val="dk1"/>
                </a:solidFill>
                <a:latin typeface="Times New Roman"/>
              </a:rPr>
              <a:t>2.2 Fiche de séquence </a:t>
            </a:r>
          </a:p>
          <a:p>
            <a:pPr defTabSz="914400">
              <a:lnSpc>
                <a:spcPct val="90000"/>
              </a:lnSpc>
              <a:spcBef>
                <a:spcPts val="1001"/>
              </a:spcBef>
              <a:buClr>
                <a:srgbClr val="000000"/>
              </a:buClr>
              <a:tabLst>
                <a:tab pos="0" algn="l"/>
              </a:tabLst>
            </a:pPr>
            <a:r>
              <a:rPr lang="fr-FR" sz="2400" spc="-1" dirty="0">
                <a:solidFill>
                  <a:schemeClr val="dk1"/>
                </a:solidFill>
                <a:latin typeface="Times New Roman"/>
              </a:rPr>
              <a:t>2.3 Fiche de séance </a:t>
            </a:r>
          </a:p>
          <a:p>
            <a:pPr defTabSz="914400">
              <a:lnSpc>
                <a:spcPct val="90000"/>
              </a:lnSpc>
              <a:spcBef>
                <a:spcPts val="1001"/>
              </a:spcBef>
              <a:buClr>
                <a:srgbClr val="000000"/>
              </a:buClr>
              <a:tabLst>
                <a:tab pos="0" algn="l"/>
              </a:tabLst>
            </a:pPr>
            <a:r>
              <a:rPr lang="fr-FR" sz="2400" b="0" strike="noStrike" spc="-1" dirty="0">
                <a:solidFill>
                  <a:schemeClr val="dk1"/>
                </a:solidFill>
                <a:latin typeface="Times New Roman"/>
              </a:rPr>
              <a:t>2.4 Fiche de synthèse</a:t>
            </a:r>
          </a:p>
          <a:p>
            <a:pPr defTabSz="914400">
              <a:lnSpc>
                <a:spcPct val="90000"/>
              </a:lnSpc>
              <a:spcBef>
                <a:spcPts val="1001"/>
              </a:spcBef>
              <a:buClr>
                <a:srgbClr val="000000"/>
              </a:buClr>
              <a:tabLst>
                <a:tab pos="0" algn="l"/>
              </a:tabLst>
            </a:pPr>
            <a:endParaRPr lang="fr-FR" sz="2400" b="1" strike="noStrike" spc="-1" dirty="0">
              <a:solidFill>
                <a:schemeClr val="dk1"/>
              </a:solidFill>
              <a:latin typeface="Times New Roman"/>
            </a:endParaRPr>
          </a:p>
          <a:p>
            <a:pPr marL="228600" indent="-228600" defTabSz="914400">
              <a:lnSpc>
                <a:spcPct val="90000"/>
              </a:lnSpc>
              <a:spcBef>
                <a:spcPts val="1001"/>
              </a:spcBef>
              <a:buClr>
                <a:srgbClr val="000000"/>
              </a:buClr>
              <a:buFont typeface="Arial"/>
              <a:buChar char="•"/>
              <a:tabLst>
                <a:tab pos="0" algn="l"/>
              </a:tabLst>
            </a:pPr>
            <a:r>
              <a:rPr lang="fr-FR" sz="2400" b="1" strike="noStrike" spc="-1" dirty="0">
                <a:solidFill>
                  <a:schemeClr val="dk1"/>
                </a:solidFill>
                <a:latin typeface="Times New Roman"/>
              </a:rPr>
              <a:t>Partie 3: Conclusion</a:t>
            </a:r>
            <a:endParaRPr lang="fr-FR" sz="2400" b="1" strike="noStrike" spc="-1" dirty="0">
              <a:solidFill>
                <a:srgbClr val="000000"/>
              </a:solidFill>
              <a:latin typeface="Arial"/>
            </a:endParaRPr>
          </a:p>
          <a:p>
            <a:pPr defTabSz="914400">
              <a:lnSpc>
                <a:spcPct val="90000"/>
              </a:lnSpc>
              <a:spcBef>
                <a:spcPts val="1001"/>
              </a:spcBef>
              <a:buClr>
                <a:srgbClr val="000000"/>
              </a:buClr>
              <a:tabLst>
                <a:tab pos="0" algn="l"/>
              </a:tabLst>
            </a:pPr>
            <a:endParaRPr lang="fr-FR" sz="2000" b="0" strike="noStrike" spc="-1" dirty="0">
              <a:solidFill>
                <a:schemeClr val="dk1"/>
              </a:solidFill>
              <a:latin typeface="Times New Roman"/>
            </a:endParaRPr>
          </a:p>
          <a:p>
            <a:pPr defTabSz="914400">
              <a:lnSpc>
                <a:spcPct val="90000"/>
              </a:lnSpc>
              <a:spcBef>
                <a:spcPts val="1001"/>
              </a:spcBef>
              <a:buClr>
                <a:srgbClr val="000000"/>
              </a:buClr>
              <a:tabLst>
                <a:tab pos="0" algn="l"/>
              </a:tabLst>
            </a:pPr>
            <a:endParaRPr lang="fr-FR" sz="2000" b="0" strike="noStrike" spc="-1" dirty="0">
              <a:solidFill>
                <a:srgbClr val="000000"/>
              </a:solidFill>
              <a:latin typeface="Arial"/>
            </a:endParaRPr>
          </a:p>
        </p:txBody>
      </p:sp>
      <p:sp>
        <p:nvSpPr>
          <p:cNvPr id="8" name="Triangle isocèle 7">
            <a:extLst>
              <a:ext uri="{FF2B5EF4-FFF2-40B4-BE49-F238E27FC236}">
                <a16:creationId xmlns:a16="http://schemas.microsoft.com/office/drawing/2014/main" id="{B9FDBABA-FD0D-C071-272F-C4B339CCE9CF}"/>
              </a:ext>
            </a:extLst>
          </p:cNvPr>
          <p:cNvSpPr/>
          <p:nvPr/>
        </p:nvSpPr>
        <p:spPr>
          <a:xfrm>
            <a:off x="-2905760" y="2814320"/>
            <a:ext cx="5252720" cy="4043680"/>
          </a:xfrm>
          <a:prstGeom prst="triangl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AE54582D-158C-2943-1435-44830930FF49}"/>
              </a:ext>
            </a:extLst>
          </p:cNvPr>
          <p:cNvSpPr>
            <a:spLocks noGrp="1"/>
          </p:cNvSpPr>
          <p:nvPr>
            <p:ph/>
          </p:nvPr>
        </p:nvSpPr>
        <p:spPr>
          <a:xfrm>
            <a:off x="4441260" y="2823720"/>
            <a:ext cx="3178740" cy="795780"/>
          </a:xfrm>
        </p:spPr>
        <p:txBody>
          <a:bodyPr>
            <a:noAutofit/>
          </a:bodyPr>
          <a:lstStyle/>
          <a:p>
            <a:pPr marL="0" indent="0" algn="ctr">
              <a:buNone/>
            </a:pPr>
            <a:r>
              <a:rPr lang="fr-FR" sz="3200" b="1" dirty="0">
                <a:latin typeface="Times New Roman" panose="02020603050405020304" pitchFamily="18" charset="0"/>
                <a:cs typeface="Times New Roman" panose="02020603050405020304" pitchFamily="18" charset="0"/>
              </a:rPr>
              <a:t>Partie 1 </a:t>
            </a:r>
          </a:p>
          <a:p>
            <a:pPr marL="0" indent="0" algn="ctr">
              <a:buNone/>
            </a:pPr>
            <a:r>
              <a:rPr lang="fr-FR" sz="3200" b="1" dirty="0">
                <a:latin typeface="Times New Roman" panose="02020603050405020304" pitchFamily="18" charset="0"/>
                <a:cs typeface="Times New Roman" panose="02020603050405020304" pitchFamily="18" charset="0"/>
              </a:rPr>
              <a:t>le système </a:t>
            </a:r>
          </a:p>
        </p:txBody>
      </p:sp>
    </p:spTree>
    <p:extLst>
      <p:ext uri="{BB962C8B-B14F-4D97-AF65-F5344CB8AC3E}">
        <p14:creationId xmlns:p14="http://schemas.microsoft.com/office/powerpoint/2010/main" val="100524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0F78E-2B6C-E2B9-7E49-6E7AB35ABDB7}"/>
            </a:ext>
          </a:extLst>
        </p:cNvPr>
        <p:cNvGrpSpPr/>
        <p:nvPr/>
      </p:nvGrpSpPr>
      <p:grpSpPr>
        <a:xfrm>
          <a:off x="0" y="0"/>
          <a:ext cx="0" cy="0"/>
          <a:chOff x="0" y="0"/>
          <a:chExt cx="0" cy="0"/>
        </a:xfrm>
      </p:grpSpPr>
      <p:sp>
        <p:nvSpPr>
          <p:cNvPr id="45" name="PlaceHolder 1">
            <a:extLst>
              <a:ext uri="{FF2B5EF4-FFF2-40B4-BE49-F238E27FC236}">
                <a16:creationId xmlns:a16="http://schemas.microsoft.com/office/drawing/2014/main" id="{20C52A93-9AEB-DC74-91AA-DD7B997BD810}"/>
              </a:ext>
            </a:extLst>
          </p:cNvPr>
          <p:cNvSpPr>
            <a:spLocks noGrp="1"/>
          </p:cNvSpPr>
          <p:nvPr>
            <p:ph type="title"/>
          </p:nvPr>
        </p:nvSpPr>
        <p:spPr>
          <a:xfrm>
            <a:off x="838080" y="365040"/>
            <a:ext cx="10514880" cy="1324800"/>
          </a:xfrm>
          <a:prstGeom prst="rect">
            <a:avLst/>
          </a:prstGeom>
          <a:noFill/>
          <a:ln w="0">
            <a:noFill/>
          </a:ln>
        </p:spPr>
        <p:txBody>
          <a:bodyPr lIns="91440" tIns="45720" rIns="91440" bIns="45720" anchor="ctr">
            <a:normAutofit/>
          </a:bodyPr>
          <a:lstStyle/>
          <a:p>
            <a:pPr indent="0" algn="ctr" defTabSz="914400">
              <a:lnSpc>
                <a:spcPct val="90000"/>
              </a:lnSpc>
              <a:buNone/>
              <a:tabLst>
                <a:tab pos="0" algn="l"/>
              </a:tabLst>
            </a:pPr>
            <a:r>
              <a:rPr lang="fr-FR" sz="3200" b="1" spc="-1" dirty="0">
                <a:solidFill>
                  <a:schemeClr val="dk1"/>
                </a:solidFill>
                <a:latin typeface="Times New Roman" panose="02020603050405020304" pitchFamily="18" charset="0"/>
                <a:cs typeface="Times New Roman" panose="02020603050405020304" pitchFamily="18" charset="0"/>
              </a:rPr>
              <a:t>1.1 Présentions du support utilisé</a:t>
            </a:r>
          </a:p>
        </p:txBody>
      </p:sp>
      <p:sp>
        <p:nvSpPr>
          <p:cNvPr id="3" name="Triangle isocèle 2">
            <a:extLst>
              <a:ext uri="{FF2B5EF4-FFF2-40B4-BE49-F238E27FC236}">
                <a16:creationId xmlns:a16="http://schemas.microsoft.com/office/drawing/2014/main" id="{8B87E123-0FC1-709C-862D-798DC4FEA981}"/>
              </a:ext>
            </a:extLst>
          </p:cNvPr>
          <p:cNvSpPr/>
          <p:nvPr/>
        </p:nvSpPr>
        <p:spPr>
          <a:xfrm rot="3155966">
            <a:off x="10048392" y="-2167272"/>
            <a:ext cx="5252720" cy="4043680"/>
          </a:xfrm>
          <a:prstGeom prst="triangl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2" name="ZoneTexte 1">
            <a:extLst>
              <a:ext uri="{FF2B5EF4-FFF2-40B4-BE49-F238E27FC236}">
                <a16:creationId xmlns:a16="http://schemas.microsoft.com/office/drawing/2014/main" id="{6ADA55FC-4EE6-E837-4B7F-7F40072565C9}"/>
              </a:ext>
            </a:extLst>
          </p:cNvPr>
          <p:cNvSpPr txBox="1"/>
          <p:nvPr/>
        </p:nvSpPr>
        <p:spPr>
          <a:xfrm>
            <a:off x="5004388" y="2244756"/>
            <a:ext cx="2182264" cy="369332"/>
          </a:xfrm>
          <a:prstGeom prst="rect">
            <a:avLst/>
          </a:prstGeom>
          <a:noFill/>
        </p:spPr>
        <p:txBody>
          <a:bodyPr wrap="none" rtlCol="0">
            <a:spAutoFit/>
          </a:bodyPr>
          <a:lstStyle/>
          <a:p>
            <a:r>
              <a:rPr lang="fr-FR" dirty="0"/>
              <a:t>Présenter le système </a:t>
            </a:r>
          </a:p>
        </p:txBody>
      </p:sp>
    </p:spTree>
    <p:extLst>
      <p:ext uri="{BB962C8B-B14F-4D97-AF65-F5344CB8AC3E}">
        <p14:creationId xmlns:p14="http://schemas.microsoft.com/office/powerpoint/2010/main" val="1407685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E83454F7-4354-A389-2C9B-FBC9D137E208}"/>
              </a:ext>
            </a:extLst>
          </p:cNvPr>
          <p:cNvSpPr/>
          <p:nvPr/>
        </p:nvSpPr>
        <p:spPr>
          <a:xfrm>
            <a:off x="838264" y="1310155"/>
            <a:ext cx="2946315" cy="55478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7" name="Groupe 6">
            <a:extLst>
              <a:ext uri="{FF2B5EF4-FFF2-40B4-BE49-F238E27FC236}">
                <a16:creationId xmlns:a16="http://schemas.microsoft.com/office/drawing/2014/main" id="{513D25E6-6393-A78F-D4D4-98A3E0A84F33}"/>
              </a:ext>
            </a:extLst>
          </p:cNvPr>
          <p:cNvGrpSpPr/>
          <p:nvPr/>
        </p:nvGrpSpPr>
        <p:grpSpPr>
          <a:xfrm>
            <a:off x="1545827" y="1310155"/>
            <a:ext cx="1531188" cy="939271"/>
            <a:chOff x="3055592" y="883828"/>
            <a:chExt cx="1531188" cy="939271"/>
          </a:xfrm>
        </p:grpSpPr>
        <p:sp>
          <p:nvSpPr>
            <p:cNvPr id="2" name="Ellipse 1">
              <a:extLst>
                <a:ext uri="{FF2B5EF4-FFF2-40B4-BE49-F238E27FC236}">
                  <a16:creationId xmlns:a16="http://schemas.microsoft.com/office/drawing/2014/main" id="{77F27E99-79FF-AC8B-D75F-F1BDCBF6152B}"/>
                </a:ext>
              </a:extLst>
            </p:cNvPr>
            <p:cNvSpPr/>
            <p:nvPr/>
          </p:nvSpPr>
          <p:spPr>
            <a:xfrm>
              <a:off x="3381375" y="1253161"/>
              <a:ext cx="932011" cy="569938"/>
            </a:xfrm>
            <a:prstGeom prst="ellipse">
              <a:avLst/>
            </a:prstGeom>
            <a:solidFill>
              <a:srgbClr val="92D050"/>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1</a:t>
              </a:r>
              <a:endParaRPr lang="fr-FR" sz="2800" dirty="0"/>
            </a:p>
          </p:txBody>
        </p:sp>
        <p:sp>
          <p:nvSpPr>
            <p:cNvPr id="6" name="ZoneTexte 5">
              <a:extLst>
                <a:ext uri="{FF2B5EF4-FFF2-40B4-BE49-F238E27FC236}">
                  <a16:creationId xmlns:a16="http://schemas.microsoft.com/office/drawing/2014/main" id="{31EAF19A-4A4B-D911-BF60-5DAB98218C9C}"/>
                </a:ext>
              </a:extLst>
            </p:cNvPr>
            <p:cNvSpPr txBox="1"/>
            <p:nvPr/>
          </p:nvSpPr>
          <p:spPr>
            <a:xfrm>
              <a:off x="3055592" y="883828"/>
              <a:ext cx="1531188" cy="369332"/>
            </a:xfrm>
            <a:prstGeom prst="rect">
              <a:avLst/>
            </a:prstGeom>
            <a:noFill/>
          </p:spPr>
          <p:txBody>
            <a:bodyPr wrap="none" rtlCol="0">
              <a:spAutoFit/>
            </a:bodyPr>
            <a:lstStyle/>
            <a:p>
              <a:r>
                <a:rPr lang="fr-FR" b="1" u="sng" dirty="0"/>
                <a:t>Prise en main </a:t>
              </a:r>
            </a:p>
          </p:txBody>
        </p:sp>
      </p:grpSp>
      <p:sp>
        <p:nvSpPr>
          <p:cNvPr id="19" name="Rectangle 18">
            <a:extLst>
              <a:ext uri="{FF2B5EF4-FFF2-40B4-BE49-F238E27FC236}">
                <a16:creationId xmlns:a16="http://schemas.microsoft.com/office/drawing/2014/main" id="{7E7D0B73-DCB2-63D9-58A0-E164B5777060}"/>
              </a:ext>
            </a:extLst>
          </p:cNvPr>
          <p:cNvSpPr/>
          <p:nvPr/>
        </p:nvSpPr>
        <p:spPr>
          <a:xfrm>
            <a:off x="4622843" y="1310159"/>
            <a:ext cx="2946315" cy="5547841"/>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9" name="Groupe 8">
            <a:extLst>
              <a:ext uri="{FF2B5EF4-FFF2-40B4-BE49-F238E27FC236}">
                <a16:creationId xmlns:a16="http://schemas.microsoft.com/office/drawing/2014/main" id="{69CE7306-AF9B-CE88-97CE-1CC20999B6E3}"/>
              </a:ext>
            </a:extLst>
          </p:cNvPr>
          <p:cNvGrpSpPr/>
          <p:nvPr/>
        </p:nvGrpSpPr>
        <p:grpSpPr>
          <a:xfrm>
            <a:off x="5402013" y="1298394"/>
            <a:ext cx="1583575" cy="951031"/>
            <a:chOff x="3055592" y="883828"/>
            <a:chExt cx="1583575" cy="951031"/>
          </a:xfrm>
        </p:grpSpPr>
        <p:sp>
          <p:nvSpPr>
            <p:cNvPr id="10" name="Ellipse 9">
              <a:extLst>
                <a:ext uri="{FF2B5EF4-FFF2-40B4-BE49-F238E27FC236}">
                  <a16:creationId xmlns:a16="http://schemas.microsoft.com/office/drawing/2014/main" id="{E5A79859-3527-915E-18FA-90A1CA9C37AD}"/>
                </a:ext>
              </a:extLst>
            </p:cNvPr>
            <p:cNvSpPr/>
            <p:nvPr/>
          </p:nvSpPr>
          <p:spPr>
            <a:xfrm>
              <a:off x="3381375" y="1253161"/>
              <a:ext cx="932011" cy="581698"/>
            </a:xfrm>
            <a:prstGeom prst="ellipse">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2</a:t>
              </a:r>
              <a:endParaRPr lang="fr-FR" sz="2800" dirty="0"/>
            </a:p>
          </p:txBody>
        </p:sp>
        <p:sp>
          <p:nvSpPr>
            <p:cNvPr id="11" name="ZoneTexte 10">
              <a:extLst>
                <a:ext uri="{FF2B5EF4-FFF2-40B4-BE49-F238E27FC236}">
                  <a16:creationId xmlns:a16="http://schemas.microsoft.com/office/drawing/2014/main" id="{973C4ABE-31BB-F6C3-B369-3CFACB140A7A}"/>
                </a:ext>
              </a:extLst>
            </p:cNvPr>
            <p:cNvSpPr txBox="1"/>
            <p:nvPr/>
          </p:nvSpPr>
          <p:spPr>
            <a:xfrm>
              <a:off x="3055592" y="883828"/>
              <a:ext cx="1583575" cy="369332"/>
            </a:xfrm>
            <a:prstGeom prst="rect">
              <a:avLst/>
            </a:prstGeom>
            <a:noFill/>
          </p:spPr>
          <p:txBody>
            <a:bodyPr wrap="none" rtlCol="0">
              <a:spAutoFit/>
            </a:bodyPr>
            <a:lstStyle/>
            <a:p>
              <a:r>
                <a:rPr lang="fr-FR" b="1" u="sng" dirty="0"/>
                <a:t>Manipulation </a:t>
              </a:r>
            </a:p>
          </p:txBody>
        </p:sp>
      </p:grpSp>
      <p:sp>
        <p:nvSpPr>
          <p:cNvPr id="20" name="Rectangle 19">
            <a:extLst>
              <a:ext uri="{FF2B5EF4-FFF2-40B4-BE49-F238E27FC236}">
                <a16:creationId xmlns:a16="http://schemas.microsoft.com/office/drawing/2014/main" id="{8DBB1218-7D43-A2D1-32F0-7B5F36FE0820}"/>
              </a:ext>
            </a:extLst>
          </p:cNvPr>
          <p:cNvSpPr/>
          <p:nvPr/>
        </p:nvSpPr>
        <p:spPr>
          <a:xfrm>
            <a:off x="8407125" y="1310155"/>
            <a:ext cx="2946315" cy="5547845"/>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4" name="Groupe 3">
            <a:extLst>
              <a:ext uri="{FF2B5EF4-FFF2-40B4-BE49-F238E27FC236}">
                <a16:creationId xmlns:a16="http://schemas.microsoft.com/office/drawing/2014/main" id="{F31FBCA5-2CB9-B705-A259-48E3696E1DF4}"/>
              </a:ext>
            </a:extLst>
          </p:cNvPr>
          <p:cNvGrpSpPr/>
          <p:nvPr/>
        </p:nvGrpSpPr>
        <p:grpSpPr>
          <a:xfrm>
            <a:off x="8920365" y="1295385"/>
            <a:ext cx="1665438" cy="1659327"/>
            <a:chOff x="3073835" y="5056202"/>
            <a:chExt cx="1701537" cy="1767643"/>
          </a:xfrm>
        </p:grpSpPr>
        <p:grpSp>
          <p:nvGrpSpPr>
            <p:cNvPr id="13" name="Groupe 12">
              <a:extLst>
                <a:ext uri="{FF2B5EF4-FFF2-40B4-BE49-F238E27FC236}">
                  <a16:creationId xmlns:a16="http://schemas.microsoft.com/office/drawing/2014/main" id="{99201678-9F6F-5624-34FA-6523433A9A45}"/>
                </a:ext>
              </a:extLst>
            </p:cNvPr>
            <p:cNvGrpSpPr/>
            <p:nvPr/>
          </p:nvGrpSpPr>
          <p:grpSpPr>
            <a:xfrm>
              <a:off x="3719634" y="5056202"/>
              <a:ext cx="1055738" cy="1016317"/>
              <a:chOff x="3635938" y="1315315"/>
              <a:chExt cx="1055738" cy="1016317"/>
            </a:xfrm>
          </p:grpSpPr>
          <p:sp>
            <p:nvSpPr>
              <p:cNvPr id="14" name="Ellipse 13">
                <a:extLst>
                  <a:ext uri="{FF2B5EF4-FFF2-40B4-BE49-F238E27FC236}">
                    <a16:creationId xmlns:a16="http://schemas.microsoft.com/office/drawing/2014/main" id="{C38B664E-89DB-0CA2-57DB-D2CCFD5762DB}"/>
                  </a:ext>
                </a:extLst>
              </p:cNvPr>
              <p:cNvSpPr/>
              <p:nvPr/>
            </p:nvSpPr>
            <p:spPr>
              <a:xfrm>
                <a:off x="3697802" y="1704687"/>
                <a:ext cx="932011" cy="626945"/>
              </a:xfrm>
              <a:prstGeom prst="ellipse">
                <a:avLst/>
              </a:prstGeom>
              <a:solidFill>
                <a:srgbClr val="EE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3</a:t>
                </a:r>
                <a:endParaRPr lang="fr-FR" sz="2800" dirty="0"/>
              </a:p>
            </p:txBody>
          </p:sp>
          <p:sp>
            <p:nvSpPr>
              <p:cNvPr id="15" name="ZoneTexte 14">
                <a:extLst>
                  <a:ext uri="{FF2B5EF4-FFF2-40B4-BE49-F238E27FC236}">
                    <a16:creationId xmlns:a16="http://schemas.microsoft.com/office/drawing/2014/main" id="{35765A33-1ACD-10F1-1340-48BD2637DAA7}"/>
                  </a:ext>
                </a:extLst>
              </p:cNvPr>
              <p:cNvSpPr txBox="1"/>
              <p:nvPr/>
            </p:nvSpPr>
            <p:spPr>
              <a:xfrm>
                <a:off x="3635938" y="1315315"/>
                <a:ext cx="1055738" cy="369332"/>
              </a:xfrm>
              <a:prstGeom prst="rect">
                <a:avLst/>
              </a:prstGeom>
              <a:noFill/>
            </p:spPr>
            <p:txBody>
              <a:bodyPr wrap="none" rtlCol="0">
                <a:spAutoFit/>
              </a:bodyPr>
              <a:lstStyle/>
              <a:p>
                <a:r>
                  <a:rPr lang="fr-FR" b="1" u="sng" dirty="0"/>
                  <a:t>Mesures </a:t>
                </a:r>
              </a:p>
            </p:txBody>
          </p:sp>
        </p:grpSp>
        <p:sp>
          <p:nvSpPr>
            <p:cNvPr id="16" name="ZoneTexte 15">
              <a:extLst>
                <a:ext uri="{FF2B5EF4-FFF2-40B4-BE49-F238E27FC236}">
                  <a16:creationId xmlns:a16="http://schemas.microsoft.com/office/drawing/2014/main" id="{6B7E0327-C66F-E093-9752-DC598E7F73A4}"/>
                </a:ext>
              </a:extLst>
            </p:cNvPr>
            <p:cNvSpPr txBox="1"/>
            <p:nvPr/>
          </p:nvSpPr>
          <p:spPr>
            <a:xfrm>
              <a:off x="3073835" y="6454513"/>
              <a:ext cx="237566" cy="369332"/>
            </a:xfrm>
            <a:prstGeom prst="rect">
              <a:avLst/>
            </a:prstGeom>
            <a:noFill/>
          </p:spPr>
          <p:txBody>
            <a:bodyPr wrap="none" rtlCol="0">
              <a:spAutoFit/>
            </a:bodyPr>
            <a:lstStyle/>
            <a:p>
              <a:r>
                <a:rPr lang="fr-FR" dirty="0"/>
                <a:t> </a:t>
              </a:r>
              <a:endParaRPr lang="fr-FR" sz="1600" dirty="0"/>
            </a:p>
          </p:txBody>
        </p:sp>
      </p:grpSp>
      <p:sp>
        <p:nvSpPr>
          <p:cNvPr id="23" name="PlaceHolder 1">
            <a:extLst>
              <a:ext uri="{FF2B5EF4-FFF2-40B4-BE49-F238E27FC236}">
                <a16:creationId xmlns:a16="http://schemas.microsoft.com/office/drawing/2014/main" id="{96ABF209-6F40-2F11-6812-1344E06E2DA3}"/>
              </a:ext>
            </a:extLst>
          </p:cNvPr>
          <p:cNvSpPr txBox="1">
            <a:spLocks/>
          </p:cNvSpPr>
          <p:nvPr/>
        </p:nvSpPr>
        <p:spPr>
          <a:xfrm>
            <a:off x="838560" y="117335"/>
            <a:ext cx="10514880" cy="778777"/>
          </a:xfrm>
          <a:prstGeom prst="rect">
            <a:avLst/>
          </a:prstGeom>
          <a:noFill/>
          <a:ln w="0">
            <a:noFill/>
          </a:ln>
        </p:spPr>
        <p:txBody>
          <a:bodyPr lIns="91440" tIns="45720" rIns="91440" bIns="4572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0" algn="l"/>
              </a:tabLst>
            </a:pPr>
            <a:r>
              <a:rPr lang="fr-FR" sz="3200" b="1" spc="-1" dirty="0">
                <a:solidFill>
                  <a:schemeClr val="dk1"/>
                </a:solidFill>
                <a:latin typeface="Times New Roman" panose="02020603050405020304" pitchFamily="18" charset="0"/>
                <a:cs typeface="Times New Roman" panose="02020603050405020304" pitchFamily="18" charset="0"/>
              </a:rPr>
              <a:t>1.2 </a:t>
            </a:r>
            <a:r>
              <a:rPr lang="fr-FR" sz="3200" b="1" spc="-1" dirty="0">
                <a:solidFill>
                  <a:schemeClr val="dk1"/>
                </a:solidFill>
                <a:latin typeface="Times New Roman"/>
              </a:rPr>
              <a:t>A</a:t>
            </a:r>
            <a:r>
              <a:rPr lang="fr-FR" sz="3200" b="1" strike="noStrike" spc="-1" dirty="0">
                <a:solidFill>
                  <a:schemeClr val="dk1"/>
                </a:solidFill>
                <a:latin typeface="Times New Roman"/>
              </a:rPr>
              <a:t>ctivités pratiques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FB96D8-9948-B657-9902-FB57F08FC271}"/>
              </a:ext>
            </a:extLst>
          </p:cNvPr>
          <p:cNvSpPr>
            <a:spLocks noGrp="1"/>
          </p:cNvSpPr>
          <p:nvPr>
            <p:ph type="title"/>
          </p:nvPr>
        </p:nvSpPr>
        <p:spPr>
          <a:xfrm>
            <a:off x="838560" y="2766600"/>
            <a:ext cx="10514880" cy="1324800"/>
          </a:xfrm>
        </p:spPr>
        <p:txBody>
          <a:bodyPr/>
          <a:lstStyle/>
          <a:p>
            <a:pPr algn="ctr"/>
            <a:r>
              <a:rPr lang="fr-FR" sz="3200" b="1" dirty="0">
                <a:latin typeface="Times New Roman" panose="02020603050405020304" pitchFamily="18" charset="0"/>
                <a:cs typeface="Times New Roman" panose="02020603050405020304" pitchFamily="18" charset="0"/>
              </a:rPr>
              <a:t>Partie 2</a:t>
            </a:r>
            <a:br>
              <a:rPr lang="fr-FR" sz="3200" b="1" dirty="0">
                <a:latin typeface="Times New Roman" panose="02020603050405020304" pitchFamily="18" charset="0"/>
                <a:cs typeface="Times New Roman" panose="02020603050405020304" pitchFamily="18" charset="0"/>
              </a:rPr>
            </a:br>
            <a:r>
              <a:rPr lang="fr-FR" sz="3200" b="1" dirty="0">
                <a:latin typeface="Times New Roman" panose="02020603050405020304" pitchFamily="18" charset="0"/>
                <a:cs typeface="Times New Roman" panose="02020603050405020304" pitchFamily="18" charset="0"/>
              </a:rPr>
              <a:t> Exploitation pédagogique</a:t>
            </a:r>
          </a:p>
        </p:txBody>
      </p:sp>
    </p:spTree>
    <p:extLst>
      <p:ext uri="{BB962C8B-B14F-4D97-AF65-F5344CB8AC3E}">
        <p14:creationId xmlns:p14="http://schemas.microsoft.com/office/powerpoint/2010/main" val="543509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5CFAF-7F04-0195-7581-C617C08C53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F2D9DA4-30CD-4996-C6E4-3FDBB5691BCF}"/>
              </a:ext>
            </a:extLst>
          </p:cNvPr>
          <p:cNvSpPr>
            <a:spLocks noGrp="1"/>
          </p:cNvSpPr>
          <p:nvPr>
            <p:ph type="title"/>
          </p:nvPr>
        </p:nvSpPr>
        <p:spPr>
          <a:xfrm>
            <a:off x="587445" y="1592317"/>
            <a:ext cx="11017109" cy="4556234"/>
          </a:xfrm>
        </p:spPr>
        <p:txBody>
          <a:bodyPr/>
          <a:lstStyle/>
          <a:p>
            <a:r>
              <a:rPr lang="fr-FR" sz="1800" b="1" dirty="0">
                <a:latin typeface="Times New Roman" panose="02020603050405020304" pitchFamily="18" charset="0"/>
                <a:cs typeface="Times New Roman" panose="02020603050405020304" pitchFamily="18" charset="0"/>
              </a:rPr>
              <a:t>Le réinvestissement de l’activité pratique en vue d’une exploitation pédagogique est relatif à :</a:t>
            </a:r>
            <a:br>
              <a:rPr lang="fr-FR" sz="1800" b="1"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 la série , voie technologique, série Science et Technologie de l’Industrie et du Développement Durable  (STI2D)</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l’enseignement commun d’ingénierie, l’innovation et développement durable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En classe de : ….</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Elle devra s’imposer dans la séquence :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Les compétences abordées seront :</a:t>
            </a:r>
            <a:br>
              <a:rPr lang="fr-FR" sz="1800" b="1"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Les enseignements communs de 2I2D sont dispensés à raison de 3h30 par semaine organisées de la façon suivante :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- 2h de TP en demi-groupe ;</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- 1h30 en classe entière. </a:t>
            </a:r>
          </a:p>
        </p:txBody>
      </p:sp>
      <p:sp>
        <p:nvSpPr>
          <p:cNvPr id="4" name="ZoneTexte 3">
            <a:extLst>
              <a:ext uri="{FF2B5EF4-FFF2-40B4-BE49-F238E27FC236}">
                <a16:creationId xmlns:a16="http://schemas.microsoft.com/office/drawing/2014/main" id="{CDBC053C-4785-3C2B-8F0E-5BFF99388FB3}"/>
              </a:ext>
            </a:extLst>
          </p:cNvPr>
          <p:cNvSpPr txBox="1"/>
          <p:nvPr/>
        </p:nvSpPr>
        <p:spPr>
          <a:xfrm>
            <a:off x="536028" y="338986"/>
            <a:ext cx="10830910" cy="1077218"/>
          </a:xfrm>
          <a:prstGeom prst="rect">
            <a:avLst/>
          </a:prstGeom>
          <a:noFill/>
        </p:spPr>
        <p:txBody>
          <a:bodyPr wrap="square">
            <a:spAutoFit/>
          </a:bodyPr>
          <a:lstStyle/>
          <a:p>
            <a:pPr algn="ctr"/>
            <a:r>
              <a:rPr lang="fr-FR" sz="3200" b="1" dirty="0">
                <a:latin typeface="Times New Roman" panose="02020603050405020304" pitchFamily="18" charset="0"/>
                <a:cs typeface="Times New Roman" panose="02020603050405020304" pitchFamily="18" charset="0"/>
              </a:rPr>
              <a:t>Contexte  et connaissances liées aux compétences données en fonction de l'intitulé de la séquence </a:t>
            </a:r>
            <a:endParaRPr lang="fr-GF"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055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p:nvPr>
        </p:nvSpPr>
        <p:spPr>
          <a:xfrm>
            <a:off x="3892746" y="166899"/>
            <a:ext cx="4406505" cy="440576"/>
          </a:xfrm>
          <a:prstGeom prst="rect">
            <a:avLst/>
          </a:prstGeom>
          <a:noFill/>
          <a:ln w="0">
            <a:noFill/>
          </a:ln>
        </p:spPr>
        <p:txBody>
          <a:bodyPr lIns="91440" tIns="45720" rIns="91440" bIns="45720" anchor="t">
            <a:normAutofit fontScale="92500" lnSpcReduction="20000"/>
          </a:bodyPr>
          <a:lstStyle/>
          <a:p>
            <a:pPr indent="0" defTabSz="914400">
              <a:lnSpc>
                <a:spcPct val="90000"/>
              </a:lnSpc>
              <a:spcBef>
                <a:spcPts val="1001"/>
              </a:spcBef>
              <a:buNone/>
              <a:tabLst>
                <a:tab pos="0" algn="l"/>
              </a:tabLst>
            </a:pPr>
            <a:r>
              <a:rPr lang="fr-FR" sz="3500" b="1" strike="noStrike" spc="-1" dirty="0">
                <a:solidFill>
                  <a:schemeClr val="dk1"/>
                </a:solidFill>
                <a:latin typeface="Times New Roman" panose="02020603050405020304" pitchFamily="18" charset="0"/>
                <a:cs typeface="Times New Roman" panose="02020603050405020304" pitchFamily="18" charset="0"/>
              </a:rPr>
              <a:t>2.1 Fiche de séquence</a:t>
            </a:r>
            <a:endParaRPr lang="fr-FR" sz="3500" b="1" strike="noStrike" spc="-1" dirty="0">
              <a:solidFill>
                <a:srgbClr val="000000"/>
              </a:solidFill>
              <a:latin typeface="Times New Roman" panose="02020603050405020304" pitchFamily="18" charset="0"/>
              <a:cs typeface="Times New Roman" panose="02020603050405020304" pitchFamily="18" charset="0"/>
            </a:endParaRPr>
          </a:p>
          <a:p>
            <a:pPr indent="0" defTabSz="914400">
              <a:lnSpc>
                <a:spcPct val="90000"/>
              </a:lnSpc>
              <a:spcBef>
                <a:spcPts val="1001"/>
              </a:spcBef>
              <a:buNone/>
              <a:tabLst>
                <a:tab pos="0" algn="l"/>
              </a:tabLst>
            </a:pPr>
            <a:endParaRPr lang="fr-FR" sz="2800" b="0" strike="noStrike" spc="-1" dirty="0">
              <a:solidFill>
                <a:srgbClr val="000000"/>
              </a:solidFill>
              <a:latin typeface="Arial"/>
            </a:endParaRPr>
          </a:p>
        </p:txBody>
      </p:sp>
      <p:graphicFrame>
        <p:nvGraphicFramePr>
          <p:cNvPr id="58" name="Tableau 57"/>
          <p:cNvGraphicFramePr/>
          <p:nvPr>
            <p:extLst>
              <p:ext uri="{D42A27DB-BD31-4B8C-83A1-F6EECF244321}">
                <p14:modId xmlns:p14="http://schemas.microsoft.com/office/powerpoint/2010/main" val="1266126609"/>
              </p:ext>
            </p:extLst>
          </p:nvPr>
        </p:nvGraphicFramePr>
        <p:xfrm>
          <a:off x="404245" y="1716346"/>
          <a:ext cx="11548100" cy="4632122"/>
        </p:xfrm>
        <a:graphic>
          <a:graphicData uri="http://schemas.openxmlformats.org/drawingml/2006/table">
            <a:tbl>
              <a:tblPr/>
              <a:tblGrid>
                <a:gridCol w="3849367">
                  <a:extLst>
                    <a:ext uri="{9D8B030D-6E8A-4147-A177-3AD203B41FA5}">
                      <a16:colId xmlns:a16="http://schemas.microsoft.com/office/drawing/2014/main" val="20000"/>
                    </a:ext>
                  </a:extLst>
                </a:gridCol>
                <a:gridCol w="1282673">
                  <a:extLst>
                    <a:ext uri="{9D8B030D-6E8A-4147-A177-3AD203B41FA5}">
                      <a16:colId xmlns:a16="http://schemas.microsoft.com/office/drawing/2014/main" val="2103567128"/>
                    </a:ext>
                  </a:extLst>
                </a:gridCol>
                <a:gridCol w="2566693">
                  <a:extLst>
                    <a:ext uri="{9D8B030D-6E8A-4147-A177-3AD203B41FA5}">
                      <a16:colId xmlns:a16="http://schemas.microsoft.com/office/drawing/2014/main" val="20001"/>
                    </a:ext>
                  </a:extLst>
                </a:gridCol>
                <a:gridCol w="3849367">
                  <a:extLst>
                    <a:ext uri="{9D8B030D-6E8A-4147-A177-3AD203B41FA5}">
                      <a16:colId xmlns:a16="http://schemas.microsoft.com/office/drawing/2014/main" val="2807248010"/>
                    </a:ext>
                  </a:extLst>
                </a:gridCol>
              </a:tblGrid>
              <a:tr h="543717">
                <a:tc gridSpan="2">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Thème de séquence :  </a:t>
                      </a:r>
                      <a:r>
                        <a:rPr lang="fr-FR" sz="1400" b="0" strike="noStrike" spc="-1" dirty="0">
                          <a:solidFill>
                            <a:srgbClr val="000000"/>
                          </a:solidFill>
                          <a:latin typeface="Times New Roman" panose="02020603050405020304" pitchFamily="18" charset="0"/>
                          <a:cs typeface="Times New Roman" panose="02020603050405020304" pitchFamily="18" charset="0"/>
                        </a:rPr>
                        <a:t> </a:t>
                      </a:r>
                      <a:r>
                        <a:rPr lang="fr-FR" sz="1200" b="0" strike="noStrike" spc="-1" dirty="0">
                          <a:solidFill>
                            <a:srgbClr val="000000"/>
                          </a:solidFill>
                          <a:latin typeface="Times New Roman" panose="02020603050405020304" pitchFamily="18" charset="0"/>
                          <a:cs typeface="Times New Roman" panose="02020603050405020304" pitchFamily="18" charset="0"/>
                        </a:rPr>
                        <a:t>                                                                </a:t>
                      </a:r>
                      <a:r>
                        <a:rPr lang="fr-FR" sz="1400" b="0" strike="noStrike" spc="-1" dirty="0">
                          <a:solidFill>
                            <a:srgbClr val="000000"/>
                          </a:solidFill>
                          <a:latin typeface="Times New Roman" panose="02020603050405020304" pitchFamily="18" charset="0"/>
                          <a:cs typeface="Times New Roman" panose="02020603050405020304" pitchFamily="18" charset="0"/>
                        </a:rPr>
                        <a:t> </a:t>
                      </a:r>
                      <a:r>
                        <a:rPr lang="fr-FR" sz="1400" b="1" strike="noStrike" spc="-1" dirty="0">
                          <a:solidFill>
                            <a:srgbClr val="000000"/>
                          </a:solidFill>
                          <a:latin typeface="Times New Roman" panose="02020603050405020304" pitchFamily="18" charset="0"/>
                          <a:cs typeface="Times New Roman" panose="02020603050405020304" pitchFamily="18" charset="0"/>
                        </a:rPr>
                        <a:t>  </a:t>
                      </a: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a:solidFill>
                        <a:srgbClr val="000000"/>
                      </a:solidFill>
                      <a:prstDash val="solid"/>
                    </a:lnT>
                    <a:lnB w="7200">
                      <a:solidFill>
                        <a:srgbClr val="000000"/>
                      </a:solidFill>
                      <a:prstDash val="solid"/>
                    </a:lnB>
                    <a:noFill/>
                  </a:tcPr>
                </a:tc>
                <a:tc hMerge="1">
                  <a:txBody>
                    <a:bodyPr/>
                    <a:lstStyle/>
                    <a:p>
                      <a:endParaRPr lang="fr-GF"/>
                    </a:p>
                  </a:txBody>
                  <a:tcPr/>
                </a:tc>
                <a:tc gridSpan="2">
                  <a:txBody>
                    <a:bodyPr/>
                    <a:lstStyle/>
                    <a:p>
                      <a:pPr marL="0" algn="l" defTabSz="914400" rtl="0" eaLnBrk="1" latinLnBrk="0" hangingPunct="1"/>
                      <a:r>
                        <a:rPr lang="fr-FR" sz="1200" b="1" strike="noStrike" kern="1200" spc="-1" dirty="0">
                          <a:solidFill>
                            <a:srgbClr val="000000"/>
                          </a:solidFill>
                          <a:latin typeface="Times New Roman" panose="02020603050405020304" pitchFamily="18" charset="0"/>
                          <a:ea typeface="Microsoft YaHei"/>
                          <a:cs typeface="Times New Roman" panose="02020603050405020304" pitchFamily="18" charset="0"/>
                        </a:rPr>
                        <a:t>Problématique </a:t>
                      </a:r>
                      <a:r>
                        <a:rPr lang="fr-FR" sz="1200" b="0" strike="noStrike" kern="1200" spc="-1" dirty="0">
                          <a:solidFill>
                            <a:srgbClr val="000000"/>
                          </a:solidFill>
                          <a:latin typeface="Times New Roman" panose="02020603050405020304" pitchFamily="18" charset="0"/>
                          <a:ea typeface="Microsoft YaHei"/>
                          <a:cs typeface="Times New Roman" panose="02020603050405020304" pitchFamily="18" charset="0"/>
                        </a:rPr>
                        <a:t>:  Comment …..                                                                                                       </a:t>
                      </a:r>
                    </a:p>
                    <a:p>
                      <a:endParaRPr lang="fr-FR" sz="1200" b="1"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a:solidFill>
                        <a:srgbClr val="000000"/>
                      </a:solidFill>
                      <a:prstDash val="soli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8"/>
                  </a:ext>
                </a:extLst>
              </a:tr>
              <a:tr h="354135">
                <a:tc gridSpan="4">
                  <a:txBody>
                    <a:bodyPr/>
                    <a:lstStyle/>
                    <a:p>
                      <a:pPr algn="l"/>
                      <a:r>
                        <a:rPr lang="fr-FR" sz="1400" b="1" strike="noStrike" spc="-1" dirty="0">
                          <a:solidFill>
                            <a:srgbClr val="000000"/>
                          </a:solidFill>
                          <a:latin typeface="Times New Roman" panose="02020603050405020304" pitchFamily="18" charset="0"/>
                          <a:cs typeface="Times New Roman" panose="02020603050405020304" pitchFamily="18" charset="0"/>
                        </a:rPr>
                        <a:t>Objectif</a:t>
                      </a:r>
                      <a:r>
                        <a:rPr lang="fr-FR" sz="1400" b="1" strike="noStrike" spc="-1" baseline="0" dirty="0">
                          <a:solidFill>
                            <a:srgbClr val="000000"/>
                          </a:solidFill>
                          <a:latin typeface="Times New Roman" panose="02020603050405020304" pitchFamily="18" charset="0"/>
                          <a:cs typeface="Times New Roman" panose="02020603050405020304" pitchFamily="18" charset="0"/>
                        </a:rPr>
                        <a:t> (s) de la séquence:                                                                                                                                                                                                                </a:t>
                      </a:r>
                      <a:endParaRPr lang="fr-FR" sz="1400" b="1"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tc hMerge="1">
                  <a:txBody>
                    <a:bodyPr/>
                    <a:lstStyle/>
                    <a:p>
                      <a:endParaRPr lang="fr-FR" sz="1400" b="1" strike="noStrike" spc="-1" dirty="0">
                        <a:solidFill>
                          <a:srgbClr val="000000"/>
                        </a:solidFill>
                        <a:latin typeface="Arial"/>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0"/>
                  </a:ext>
                </a:extLst>
              </a:tr>
              <a:tr h="319833">
                <a:tc gridSpan="2">
                  <a:txBody>
                    <a:bodyPr/>
                    <a:lstStyle/>
                    <a:p>
                      <a:pPr algn="ctr"/>
                      <a:r>
                        <a:rPr lang="fr-FR" sz="1400" b="1" strike="noStrike" spc="-1" dirty="0">
                          <a:solidFill>
                            <a:srgbClr val="000000"/>
                          </a:solidFill>
                          <a:latin typeface="Times New Roman" panose="02020603050405020304" pitchFamily="18" charset="0"/>
                          <a:cs typeface="Times New Roman" panose="02020603050405020304" pitchFamily="18" charset="0"/>
                        </a:rPr>
                        <a:t>Compétences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tc gridSpan="2">
                  <a:txBody>
                    <a:bodyPr/>
                    <a:lstStyle/>
                    <a:p>
                      <a:pPr algn="ctr"/>
                      <a:r>
                        <a:rPr lang="fr-FR" sz="1400" b="1" strike="noStrike" spc="-1" dirty="0">
                          <a:solidFill>
                            <a:srgbClr val="000000"/>
                          </a:solidFill>
                          <a:latin typeface="Times New Roman" panose="02020603050405020304" pitchFamily="18" charset="0"/>
                          <a:cs typeface="Times New Roman" panose="02020603050405020304" pitchFamily="18" charset="0"/>
                        </a:rPr>
                        <a:t>Connaissances :</a:t>
                      </a: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1"/>
                  </a:ext>
                </a:extLst>
              </a:tr>
              <a:tr h="354135">
                <a:tc gridSpan="2">
                  <a:txBody>
                    <a:bodyPr/>
                    <a:lstStyle/>
                    <a:p>
                      <a:pPr algn="l"/>
                      <a:endParaRPr lang="fr-FR" sz="1200" b="0" strike="noStrike" spc="-1" dirty="0">
                        <a:solidFill>
                          <a:srgbClr val="000000"/>
                        </a:solidFill>
                        <a:latin typeface="Times New Roman" panose="02020603050405020304" pitchFamily="18" charset="0"/>
                        <a:cs typeface="Times New Roman" panose="02020603050405020304" pitchFamily="18" charset="0"/>
                      </a:endParaRPr>
                    </a:p>
                    <a:p>
                      <a:pPr algn="l"/>
                      <a:endParaRPr lang="fr-FR" sz="1200" b="0" strike="noStrike" spc="-1" dirty="0">
                        <a:solidFill>
                          <a:srgbClr val="000000"/>
                        </a:solidFill>
                        <a:latin typeface="Times New Roman" panose="02020603050405020304" pitchFamily="18" charset="0"/>
                        <a:cs typeface="Times New Roman" panose="02020603050405020304" pitchFamily="18" charset="0"/>
                      </a:endParaRPr>
                    </a:p>
                    <a:p>
                      <a:pPr algn="l"/>
                      <a:endParaRPr lang="fr-FR" sz="12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a:solidFill>
                        <a:srgbClr val="000000"/>
                      </a:solidFill>
                      <a:prstDash val="solid"/>
                    </a:lnB>
                    <a:noFill/>
                  </a:tcPr>
                </a:tc>
                <a:tc hMerge="1">
                  <a:txBody>
                    <a:bodyPr/>
                    <a:lstStyle/>
                    <a:p>
                      <a:endParaRPr lang="fr-GF"/>
                    </a:p>
                  </a:txBody>
                  <a:tcPr/>
                </a:tc>
                <a:tc gridSpan="2">
                  <a:txBody>
                    <a:bodyPr/>
                    <a:lstStyle/>
                    <a:p>
                      <a:pPr algn="l"/>
                      <a:endParaRPr lang="fr-FR" sz="12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3"/>
                  </a:ext>
                </a:extLst>
              </a:tr>
              <a:tr h="767600">
                <a:tc gridSpan="2">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Déroulement de la séquence : </a:t>
                      </a: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a:solidFill>
                        <a:srgbClr val="000000"/>
                      </a:solidFill>
                      <a:prstDash val="solid"/>
                    </a:lnB>
                    <a:noFill/>
                  </a:tcPr>
                </a:tc>
                <a:tc hMerge="1">
                  <a:txBody>
                    <a:bodyPr/>
                    <a:lstStyle/>
                    <a:p>
                      <a:endParaRPr lang="fr-GF"/>
                    </a:p>
                  </a:txBody>
                  <a:tcPr/>
                </a:tc>
                <a:tc gridSpan="2">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Situation déclenchante: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strike="noStrike" spc="-1" dirty="0">
                          <a:solidFill>
                            <a:srgbClr val="000000"/>
                          </a:solidFill>
                          <a:latin typeface="Times New Roman" panose="02020603050405020304" pitchFamily="18" charset="0"/>
                          <a:cs typeface="Times New Roman" panose="02020603050405020304" pitchFamily="18" charset="0"/>
                        </a:rPr>
                        <a:t>Problématique : En quoi ….. ?</a:t>
                      </a:r>
                    </a:p>
                    <a:p>
                      <a:endParaRPr lang="fr-FR" sz="1400" b="1"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5"/>
                  </a:ext>
                </a:extLst>
              </a:tr>
              <a:tr h="543717">
                <a:tc gridSpan="2">
                  <a:txBody>
                    <a:bodyPr/>
                    <a:lstStyle/>
                    <a:p>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Éléments pour la synthèse de la séquence :</a:t>
                      </a:r>
                      <a:endParaRPr lang="fr-FR" sz="1200" b="1" strike="noStrike" spc="-1" dirty="0">
                        <a:solidFill>
                          <a:srgbClr val="000000"/>
                        </a:solidFill>
                        <a:latin typeface="Times New Roman" panose="02020603050405020304" pitchFamily="18" charset="0"/>
                        <a:cs typeface="Times New Roman" panose="02020603050405020304" pitchFamily="18" charset="0"/>
                      </a:endParaRPr>
                    </a:p>
                    <a:p>
                      <a:r>
                        <a:rPr lang="fr-FR" sz="1200" b="1" strike="noStrike" spc="-1" dirty="0">
                          <a:solidFill>
                            <a:srgbClr val="000000"/>
                          </a:solidFill>
                          <a:latin typeface="Times New Roman" panose="02020603050405020304" pitchFamily="18" charset="0"/>
                          <a:cs typeface="Times New Roman" panose="02020603050405020304" pitchFamily="18" charset="0"/>
                        </a:rPr>
                        <a:t>                                                                             </a:t>
                      </a:r>
                      <a:r>
                        <a:rPr lang="fr-FR" sz="1400" b="1" strike="noStrike" spc="-1" dirty="0">
                          <a:solidFill>
                            <a:srgbClr val="000000"/>
                          </a:solidFill>
                          <a:latin typeface="Times New Roman" panose="02020603050405020304" pitchFamily="18" charset="0"/>
                          <a:cs typeface="Times New Roman" panose="02020603050405020304" pitchFamily="18" charset="0"/>
                        </a:rPr>
                        <a:t>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tc gridSpan="2">
                  <a:txBody>
                    <a:bodyPr/>
                    <a:lstStyle/>
                    <a:p>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Piste d'évaluation : </a:t>
                      </a:r>
                      <a:r>
                        <a:rPr lang="fr-FR" sz="1200" b="1" strike="noStrike" spc="-1" dirty="0">
                          <a:solidFill>
                            <a:srgbClr val="000000"/>
                          </a:solidFill>
                          <a:latin typeface="Times New Roman" panose="02020603050405020304" pitchFamily="18" charset="0"/>
                          <a:ea typeface="Microsoft YaHei"/>
                          <a:cs typeface="Times New Roman" panose="02020603050405020304" pitchFamily="18" charset="0"/>
                        </a:rPr>
                        <a:t>Évaluation formative ou évaluation sommative.</a:t>
                      </a:r>
                      <a:endParaRPr lang="fr-FR" sz="1200" b="1"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6"/>
                  </a:ext>
                </a:extLst>
              </a:tr>
              <a:tr h="293954">
                <a:tc gridSpan="2">
                  <a:txBody>
                    <a:bodyPr/>
                    <a:lstStyle/>
                    <a:p>
                      <a:pPr algn="ctr"/>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Positionnement dans le cycle et prérequis </a:t>
                      </a:r>
                      <a:r>
                        <a:rPr lang="fr-FR" sz="1400" b="0" strike="noStrike" spc="-1" dirty="0">
                          <a:solidFill>
                            <a:srgbClr val="000000"/>
                          </a:solidFill>
                          <a:latin typeface="Times New Roman" panose="02020603050405020304" pitchFamily="18" charset="0"/>
                          <a:ea typeface="Microsoft YaHei"/>
                          <a:cs typeface="Times New Roman" panose="02020603050405020304" pitchFamily="18" charset="0"/>
                        </a:rPr>
                        <a:t>:    </a:t>
                      </a:r>
                    </a:p>
                    <a:p>
                      <a:pPr algn="l"/>
                      <a:r>
                        <a:rPr lang="fr-FR" sz="1400" b="0" strike="noStrike" spc="-1" dirty="0">
                          <a:solidFill>
                            <a:srgbClr val="000000"/>
                          </a:solidFill>
                          <a:latin typeface="Times New Roman" panose="02020603050405020304" pitchFamily="18" charset="0"/>
                          <a:ea typeface="Microsoft YaHei"/>
                          <a:cs typeface="Times New Roman" panose="02020603050405020304" pitchFamily="18" charset="0"/>
                        </a:rPr>
                        <a:t>                                                                                                                                              </a:t>
                      </a: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a:solidFill>
                        <a:srgbClr val="000000"/>
                      </a:solidFill>
                      <a:prstDash val="solid"/>
                    </a:lnT>
                    <a:lnB w="7200" cap="flat" cmpd="sng" algn="ctr">
                      <a:solidFill>
                        <a:srgbClr val="000000"/>
                      </a:solidFill>
                      <a:prstDash val="solid"/>
                      <a:round/>
                      <a:headEnd type="none" w="med" len="med"/>
                      <a:tailEnd type="none" w="med" len="med"/>
                    </a:lnB>
                    <a:noFill/>
                  </a:tcPr>
                </a:tc>
                <a:tc hMerge="1">
                  <a:txBody>
                    <a:bodyPr/>
                    <a:lstStyle/>
                    <a:p>
                      <a:endParaRPr lang="fr-GF"/>
                    </a:p>
                  </a:txBody>
                  <a:tcPr/>
                </a:tc>
                <a:tc gridSpan="2">
                  <a:txBody>
                    <a:bodyPr/>
                    <a:lstStyle/>
                    <a:p>
                      <a:pPr marL="0" algn="l" defTabSz="914400" rtl="0" eaLnBrk="1" latinLnBrk="0" hangingPunct="1"/>
                      <a:r>
                        <a:rPr lang="fr-FR" sz="1400" b="1" strike="noStrike" kern="1200" spc="-1" dirty="0">
                          <a:solidFill>
                            <a:srgbClr val="000000"/>
                          </a:solidFill>
                          <a:latin typeface="Times New Roman" panose="02020603050405020304" pitchFamily="18" charset="0"/>
                          <a:ea typeface="Microsoft YaHei"/>
                          <a:cs typeface="Times New Roman" panose="02020603050405020304" pitchFamily="18" charset="0"/>
                        </a:rPr>
                        <a:t>Prérequis :</a:t>
                      </a:r>
                      <a:r>
                        <a:rPr lang="fr-FR" sz="1400" b="0" strike="noStrike" kern="1200" spc="-1" dirty="0">
                          <a:solidFill>
                            <a:srgbClr val="000000"/>
                          </a:solidFill>
                          <a:latin typeface="Times New Roman" panose="02020603050405020304" pitchFamily="18" charset="0"/>
                          <a:ea typeface="Microsoft YaHei"/>
                          <a:cs typeface="Times New Roman" panose="02020603050405020304" pitchFamily="18" charset="0"/>
                        </a:rPr>
                        <a:t>                                                                                            </a:t>
                      </a: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a:p>
                  </a:txBody>
                  <a:tcPr/>
                </a:tc>
                <a:extLst>
                  <a:ext uri="{0D108BD9-81ED-4DB2-BD59-A6C34878D82A}">
                    <a16:rowId xmlns:a16="http://schemas.microsoft.com/office/drawing/2014/main" val="10007"/>
                  </a:ext>
                </a:extLst>
              </a:tr>
              <a:tr h="293955">
                <a:tc>
                  <a:txBody>
                    <a:bodyPr/>
                    <a:lstStyle/>
                    <a:p>
                      <a:pPr algn="ctr"/>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Séance 1</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gridSpan="2">
                  <a:txBody>
                    <a:bodyPr/>
                    <a:lstStyle/>
                    <a:p>
                      <a:pPr algn="ctr"/>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Séance 2</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dirty="0"/>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a:txBody>
                    <a:bodyPr/>
                    <a:lstStyle/>
                    <a:p>
                      <a:pPr algn="ctr"/>
                      <a:r>
                        <a:rPr lang="fr-FR" sz="1400" b="1" strike="noStrike" spc="-1" dirty="0">
                          <a:solidFill>
                            <a:srgbClr val="000000"/>
                          </a:solidFill>
                          <a:latin typeface="Times New Roman" panose="02020603050405020304" pitchFamily="18" charset="0"/>
                          <a:ea typeface="Microsoft YaHei"/>
                          <a:cs typeface="Times New Roman" panose="02020603050405020304" pitchFamily="18" charset="0"/>
                        </a:rPr>
                        <a:t>Séance 3</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6783461"/>
                  </a:ext>
                </a:extLst>
              </a:tr>
              <a:tr h="293954">
                <a:tc>
                  <a:txBody>
                    <a:bodyPr/>
                    <a:lstStyle/>
                    <a:p>
                      <a:pPr algn="ctr"/>
                      <a:endParaRPr lang="fr-FR" sz="1200" b="0" strike="noStrike" spc="-1" dirty="0">
                        <a:solidFill>
                          <a:srgbClr val="000000"/>
                        </a:solidFill>
                        <a:latin typeface="Times New Roman" panose="02020603050405020304" pitchFamily="18" charset="0"/>
                        <a:ea typeface="Microsoft YaHei"/>
                        <a:cs typeface="Times New Roman" panose="02020603050405020304" pitchFamily="18" charset="0"/>
                      </a:endParaRPr>
                    </a:p>
                    <a:p>
                      <a:pPr algn="ctr"/>
                      <a:endParaRPr lang="fr-FR" sz="1200" b="0" strike="noStrike" spc="-1" dirty="0">
                        <a:solidFill>
                          <a:srgbClr val="000000"/>
                        </a:solidFill>
                        <a:latin typeface="Times New Roman" panose="02020603050405020304" pitchFamily="18" charset="0"/>
                        <a:ea typeface="Microsoft YaHei"/>
                        <a:cs typeface="Times New Roman" panose="02020603050405020304" pitchFamily="18" charset="0"/>
                      </a:endParaRPr>
                    </a:p>
                    <a:p>
                      <a:pPr algn="ctr"/>
                      <a:endParaRPr lang="fr-FR" sz="1200" b="0" strike="noStrike" spc="-1" dirty="0">
                        <a:solidFill>
                          <a:srgbClr val="000000"/>
                        </a:solidFill>
                        <a:latin typeface="Times New Roman" panose="02020603050405020304" pitchFamily="18" charset="0"/>
                        <a:ea typeface="Microsoft YaHei"/>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T w="7200" cap="flat" cmpd="sng" algn="ctr">
                      <a:solidFill>
                        <a:srgbClr val="000000"/>
                      </a:solidFill>
                      <a:prstDash val="solid"/>
                      <a:round/>
                      <a:headEnd type="none" w="med" len="med"/>
                      <a:tailEnd type="none" w="med" len="med"/>
                    </a:lnT>
                    <a:lnB w="7200">
                      <a:solidFill>
                        <a:srgbClr val="000000"/>
                      </a:solidFill>
                      <a:prstDash val="solid"/>
                    </a:lnB>
                    <a:noFill/>
                  </a:tcPr>
                </a:tc>
                <a:tc gridSpan="2">
                  <a:txBody>
                    <a:bodyPr/>
                    <a:lstStyle/>
                    <a:p>
                      <a:pPr algn="ctr"/>
                      <a:endParaRPr lang="fr-FR" sz="1200" b="0" strike="noStrike" spc="-1" dirty="0">
                        <a:solidFill>
                          <a:srgbClr val="000000"/>
                        </a:solidFill>
                        <a:latin typeface="Times New Roman" panose="02020603050405020304" pitchFamily="18" charset="0"/>
                        <a:ea typeface="Microsoft YaHei"/>
                        <a:cs typeface="Times New Roman" panose="02020603050405020304" pitchFamily="18" charset="0"/>
                      </a:endParaRPr>
                    </a:p>
                  </a:txBody>
                  <a:tcPr marL="36000" marR="36000">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hMerge="1">
                  <a:txBody>
                    <a:bodyPr/>
                    <a:lstStyle/>
                    <a:p>
                      <a:endParaRPr lang="fr-GF" dirty="0"/>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a:txBody>
                    <a:bodyPr/>
                    <a:lstStyle/>
                    <a:p>
                      <a:pPr algn="ctr"/>
                      <a:endParaRPr lang="fr-FR" sz="1200" b="0" strike="noStrike" spc="-1" dirty="0">
                        <a:solidFill>
                          <a:srgbClr val="000000"/>
                        </a:solidFill>
                        <a:latin typeface="Times New Roman" panose="02020603050405020304" pitchFamily="18" charset="0"/>
                        <a:ea typeface="Microsoft YaHei"/>
                        <a:cs typeface="Times New Roman" panose="02020603050405020304" pitchFamily="18" charset="0"/>
                      </a:endParaRPr>
                    </a:p>
                  </a:txBody>
                  <a:tcPr marL="36000" marR="36000">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1236479"/>
                  </a:ext>
                </a:extLst>
              </a:tr>
            </a:tbl>
          </a:graphicData>
        </a:graphic>
      </p:graphicFrame>
      <p:graphicFrame>
        <p:nvGraphicFramePr>
          <p:cNvPr id="3" name="Tableau 2">
            <a:extLst>
              <a:ext uri="{FF2B5EF4-FFF2-40B4-BE49-F238E27FC236}">
                <a16:creationId xmlns:a16="http://schemas.microsoft.com/office/drawing/2014/main" id="{4E560D95-A530-BCAF-069E-BC81B28FF86D}"/>
              </a:ext>
            </a:extLst>
          </p:cNvPr>
          <p:cNvGraphicFramePr>
            <a:graphicFrameLocks noGrp="1"/>
          </p:cNvGraphicFramePr>
          <p:nvPr>
            <p:extLst>
              <p:ext uri="{D42A27DB-BD31-4B8C-83A1-F6EECF244321}">
                <p14:modId xmlns:p14="http://schemas.microsoft.com/office/powerpoint/2010/main" val="2402679095"/>
              </p:ext>
            </p:extLst>
          </p:nvPr>
        </p:nvGraphicFramePr>
        <p:xfrm>
          <a:off x="404245" y="607475"/>
          <a:ext cx="11548100" cy="975360"/>
        </p:xfrm>
        <a:graphic>
          <a:graphicData uri="http://schemas.openxmlformats.org/drawingml/2006/table">
            <a:tbl>
              <a:tblPr firstRow="1" bandRow="1">
                <a:tableStyleId>{5C22544A-7EE6-4342-B048-85BDC9FD1C3A}</a:tableStyleId>
              </a:tblPr>
              <a:tblGrid>
                <a:gridCol w="2309620">
                  <a:extLst>
                    <a:ext uri="{9D8B030D-6E8A-4147-A177-3AD203B41FA5}">
                      <a16:colId xmlns:a16="http://schemas.microsoft.com/office/drawing/2014/main" val="2799602932"/>
                    </a:ext>
                  </a:extLst>
                </a:gridCol>
                <a:gridCol w="2309620">
                  <a:extLst>
                    <a:ext uri="{9D8B030D-6E8A-4147-A177-3AD203B41FA5}">
                      <a16:colId xmlns:a16="http://schemas.microsoft.com/office/drawing/2014/main" val="2158362681"/>
                    </a:ext>
                  </a:extLst>
                </a:gridCol>
                <a:gridCol w="2309620">
                  <a:extLst>
                    <a:ext uri="{9D8B030D-6E8A-4147-A177-3AD203B41FA5}">
                      <a16:colId xmlns:a16="http://schemas.microsoft.com/office/drawing/2014/main" val="2570792470"/>
                    </a:ext>
                  </a:extLst>
                </a:gridCol>
                <a:gridCol w="2309620">
                  <a:extLst>
                    <a:ext uri="{9D8B030D-6E8A-4147-A177-3AD203B41FA5}">
                      <a16:colId xmlns:a16="http://schemas.microsoft.com/office/drawing/2014/main" val="175081753"/>
                    </a:ext>
                  </a:extLst>
                </a:gridCol>
                <a:gridCol w="2309620">
                  <a:extLst>
                    <a:ext uri="{9D8B030D-6E8A-4147-A177-3AD203B41FA5}">
                      <a16:colId xmlns:a16="http://schemas.microsoft.com/office/drawing/2014/main" val="809548922"/>
                    </a:ext>
                  </a:extLst>
                </a:gridCol>
              </a:tblGrid>
              <a:tr h="158615">
                <a:tc>
                  <a:txBody>
                    <a:bodyPr/>
                    <a:lstStyle/>
                    <a:p>
                      <a:pPr algn="ctr"/>
                      <a:r>
                        <a:rPr lang="fr-FR" sz="1400" dirty="0">
                          <a:solidFill>
                            <a:schemeClr val="tx1"/>
                          </a:solidFill>
                        </a:rPr>
                        <a:t>Niveau</a:t>
                      </a:r>
                      <a:endParaRPr lang="fr-GF"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FR" sz="1400" dirty="0">
                          <a:solidFill>
                            <a:schemeClr val="tx1"/>
                          </a:solidFill>
                        </a:rPr>
                        <a:t>Position dans la progression annuelle</a:t>
                      </a:r>
                      <a:endParaRPr lang="fr-GF"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FR" sz="1400" dirty="0">
                          <a:solidFill>
                            <a:schemeClr val="tx1"/>
                          </a:solidFill>
                        </a:rPr>
                        <a:t>Pré requis </a:t>
                      </a:r>
                      <a:endParaRPr lang="fr-GF"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FR" sz="1400" dirty="0">
                          <a:solidFill>
                            <a:schemeClr val="tx1"/>
                          </a:solidFill>
                        </a:rPr>
                        <a:t>Durée de la séquence </a:t>
                      </a:r>
                      <a:endParaRPr lang="fr-GF"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FR" sz="1400" dirty="0">
                          <a:solidFill>
                            <a:schemeClr val="tx1"/>
                          </a:solidFill>
                        </a:rPr>
                        <a:t>Piste d’valuations </a:t>
                      </a:r>
                      <a:endParaRPr lang="fr-GF"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062992679"/>
                  </a:ext>
                </a:extLst>
              </a:tr>
              <a:tr h="383125">
                <a:tc>
                  <a:txBody>
                    <a:bodyPr/>
                    <a:lstStyle/>
                    <a:p>
                      <a:pPr algn="ctr"/>
                      <a:endParaRPr lang="fr-FR" sz="1200" dirty="0">
                        <a:solidFill>
                          <a:schemeClr val="tx1"/>
                        </a:solidFill>
                      </a:endParaRPr>
                    </a:p>
                    <a:p>
                      <a:pPr algn="ctr"/>
                      <a:r>
                        <a:rPr lang="fr-FR" sz="1200" dirty="0">
                          <a:solidFill>
                            <a:schemeClr val="tx1"/>
                          </a:solidFill>
                        </a:rPr>
                        <a:t>Niveau de la classe </a:t>
                      </a:r>
                      <a:endParaRPr lang="fr-GF"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200" dirty="0">
                        <a:solidFill>
                          <a:schemeClr val="tx1"/>
                        </a:solidFill>
                      </a:endParaRPr>
                    </a:p>
                    <a:p>
                      <a:pPr algn="ctr"/>
                      <a:r>
                        <a:rPr lang="fr-FR" sz="1200" dirty="0">
                          <a:solidFill>
                            <a:schemeClr val="tx1"/>
                          </a:solidFill>
                        </a:rPr>
                        <a:t>Fin premier trimestre </a:t>
                      </a:r>
                      <a:endParaRPr lang="fr-GF"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GF"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200" dirty="0">
                          <a:solidFill>
                            <a:schemeClr val="tx1"/>
                          </a:solidFill>
                        </a:rPr>
                        <a:t>Évaluation formative </a:t>
                      </a:r>
                    </a:p>
                    <a:p>
                      <a:pPr algn="ctr"/>
                      <a:r>
                        <a:rPr lang="fr-FR" sz="1200" dirty="0">
                          <a:solidFill>
                            <a:schemeClr val="tx1"/>
                          </a:solidFill>
                        </a:rPr>
                        <a:t>Évaluation sommative </a:t>
                      </a:r>
                      <a:endParaRPr lang="fr-GF"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609365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PlaceHolder 1"/>
          <p:cNvSpPr>
            <a:spLocks noGrp="1"/>
          </p:cNvSpPr>
          <p:nvPr>
            <p:ph/>
          </p:nvPr>
        </p:nvSpPr>
        <p:spPr>
          <a:xfrm>
            <a:off x="930166" y="183720"/>
            <a:ext cx="10468303" cy="460080"/>
          </a:xfrm>
          <a:prstGeom prst="rect">
            <a:avLst/>
          </a:prstGeom>
          <a:noFill/>
          <a:ln w="0">
            <a:noFill/>
          </a:ln>
        </p:spPr>
        <p:txBody>
          <a:bodyPr lIns="91440" tIns="45720" rIns="91440" bIns="45720" anchor="t">
            <a:normAutofit fontScale="25000" lnSpcReduction="20000"/>
          </a:bodyPr>
          <a:lstStyle/>
          <a:p>
            <a:pPr indent="0" defTabSz="914400">
              <a:lnSpc>
                <a:spcPct val="90000"/>
              </a:lnSpc>
              <a:spcBef>
                <a:spcPts val="1001"/>
              </a:spcBef>
              <a:buNone/>
              <a:tabLst>
                <a:tab pos="0" algn="l"/>
              </a:tabLst>
            </a:pPr>
            <a:r>
              <a:rPr lang="fr-FR" sz="12800" b="1" strike="noStrike" spc="-1" dirty="0">
                <a:solidFill>
                  <a:schemeClr val="dk1"/>
                </a:solidFill>
                <a:latin typeface="Times New Roman" panose="02020603050405020304" pitchFamily="18" charset="0"/>
                <a:cs typeface="Times New Roman" panose="02020603050405020304" pitchFamily="18" charset="0"/>
              </a:rPr>
              <a:t>2.2 Fiche de séance : Proposition de déroulé de la séance </a:t>
            </a:r>
            <a:endParaRPr lang="fr-FR" sz="12800" b="1" strike="noStrike" spc="-1" dirty="0">
              <a:solidFill>
                <a:srgbClr val="000000"/>
              </a:solidFill>
              <a:latin typeface="Times New Roman" panose="02020603050405020304" pitchFamily="18" charset="0"/>
              <a:cs typeface="Times New Roman" panose="02020603050405020304" pitchFamily="18" charset="0"/>
            </a:endParaRPr>
          </a:p>
          <a:p>
            <a:pPr indent="0" defTabSz="914400">
              <a:lnSpc>
                <a:spcPct val="90000"/>
              </a:lnSpc>
              <a:spcBef>
                <a:spcPts val="1001"/>
              </a:spcBef>
              <a:buNone/>
              <a:tabLst>
                <a:tab pos="0" algn="l"/>
              </a:tabLst>
            </a:pPr>
            <a:endParaRPr lang="fr-FR" sz="2800" b="1" strike="noStrike" spc="-1" dirty="0">
              <a:solidFill>
                <a:srgbClr val="000000"/>
              </a:solidFill>
              <a:latin typeface="Arial"/>
            </a:endParaRPr>
          </a:p>
        </p:txBody>
      </p:sp>
      <p:graphicFrame>
        <p:nvGraphicFramePr>
          <p:cNvPr id="62" name="Tableau 61"/>
          <p:cNvGraphicFramePr/>
          <p:nvPr>
            <p:extLst>
              <p:ext uri="{D42A27DB-BD31-4B8C-83A1-F6EECF244321}">
                <p14:modId xmlns:p14="http://schemas.microsoft.com/office/powerpoint/2010/main" val="3648834706"/>
              </p:ext>
            </p:extLst>
          </p:nvPr>
        </p:nvGraphicFramePr>
        <p:xfrm>
          <a:off x="246559" y="643800"/>
          <a:ext cx="11698881" cy="5976858"/>
        </p:xfrm>
        <a:graphic>
          <a:graphicData uri="http://schemas.openxmlformats.org/drawingml/2006/table">
            <a:tbl>
              <a:tblPr/>
              <a:tblGrid>
                <a:gridCol w="4709795">
                  <a:extLst>
                    <a:ext uri="{9D8B030D-6E8A-4147-A177-3AD203B41FA5}">
                      <a16:colId xmlns:a16="http://schemas.microsoft.com/office/drawing/2014/main" val="20000"/>
                    </a:ext>
                  </a:extLst>
                </a:gridCol>
                <a:gridCol w="1036701">
                  <a:extLst>
                    <a:ext uri="{9D8B030D-6E8A-4147-A177-3AD203B41FA5}">
                      <a16:colId xmlns:a16="http://schemas.microsoft.com/office/drawing/2014/main" val="20001"/>
                    </a:ext>
                  </a:extLst>
                </a:gridCol>
                <a:gridCol w="5952385">
                  <a:extLst>
                    <a:ext uri="{9D8B030D-6E8A-4147-A177-3AD203B41FA5}">
                      <a16:colId xmlns:a16="http://schemas.microsoft.com/office/drawing/2014/main" val="1886473343"/>
                    </a:ext>
                  </a:extLst>
                </a:gridCol>
              </a:tblGrid>
              <a:tr h="454104">
                <a:tc>
                  <a:txBody>
                    <a:bodyPr/>
                    <a:lstStyle/>
                    <a:p>
                      <a:r>
                        <a:rPr lang="fr-FR" sz="1200" b="1" strike="noStrike" spc="-1" dirty="0">
                          <a:solidFill>
                            <a:srgbClr val="000000"/>
                          </a:solidFill>
                          <a:latin typeface="Times New Roman" panose="02020603050405020304" pitchFamily="18" charset="0"/>
                          <a:cs typeface="Times New Roman" panose="02020603050405020304" pitchFamily="18" charset="0"/>
                        </a:rPr>
                        <a:t>Classe concernée : </a:t>
                      </a:r>
                    </a:p>
                    <a:p>
                      <a:r>
                        <a:rPr lang="fr-FR" sz="1200" b="1" strike="noStrike" spc="-1" dirty="0">
                          <a:solidFill>
                            <a:srgbClr val="000000"/>
                          </a:solidFill>
                          <a:latin typeface="Times New Roman" panose="02020603050405020304" pitchFamily="18" charset="0"/>
                          <a:cs typeface="Times New Roman" panose="02020603050405020304" pitchFamily="18" charset="0"/>
                        </a:rPr>
                        <a:t>Période et durée :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r>
                        <a:rPr lang="fr-FR" sz="1200" b="0" strike="noStrike" spc="-1" dirty="0">
                          <a:solidFill>
                            <a:srgbClr val="000000"/>
                          </a:solidFill>
                          <a:latin typeface="Times New Roman" panose="02020603050405020304" pitchFamily="18" charset="0"/>
                          <a:cs typeface="Times New Roman" panose="02020603050405020304" pitchFamily="18" charset="0"/>
                        </a:rPr>
                        <a:t>Avant : </a:t>
                      </a:r>
                    </a:p>
                    <a:p>
                      <a:r>
                        <a:rPr lang="fr-FR" sz="1200" b="0" strike="noStrike" spc="-1" dirty="0">
                          <a:solidFill>
                            <a:srgbClr val="000000"/>
                          </a:solidFill>
                          <a:latin typeface="Times New Roman" panose="02020603050405020304" pitchFamily="18" charset="0"/>
                          <a:cs typeface="Times New Roman" panose="02020603050405020304" pitchFamily="18" charset="0"/>
                        </a:rPr>
                        <a:t>Après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0"/>
                  </a:ext>
                </a:extLst>
              </a:tr>
              <a:tr h="507960">
                <a:tc>
                  <a:txBody>
                    <a:bodyPr/>
                    <a:lstStyle/>
                    <a:p>
                      <a:r>
                        <a:rPr lang="fr-FR" sz="1200" b="1" strike="noStrike" spc="-1" dirty="0">
                          <a:solidFill>
                            <a:srgbClr val="000000"/>
                          </a:solidFill>
                          <a:latin typeface="Times New Roman" panose="02020603050405020304" pitchFamily="18" charset="0"/>
                          <a:cs typeface="Times New Roman" panose="02020603050405020304" pitchFamily="18" charset="0"/>
                        </a:rPr>
                        <a:t>Démarche pédagogique ( stratégie  pédagogique) </a:t>
                      </a:r>
                      <a:r>
                        <a:rPr lang="fr-FR" sz="1200" b="0" strike="noStrike" spc="-1" dirty="0">
                          <a:solidFill>
                            <a:srgbClr val="000000"/>
                          </a:solidFill>
                          <a:latin typeface="Times New Roman" panose="02020603050405020304" pitchFamily="18" charset="0"/>
                          <a:cs typeface="Times New Roman" panose="02020603050405020304" pitchFamily="18" charset="0"/>
                        </a:rPr>
                        <a:t>(déductif, inductif, différenciation pédagogique, démarche d’investigation, démarche de résolution de problème technique, pédagogie par projet, approche spiralaire…)</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r>
                        <a:rPr lang="fr-FR" sz="1200" b="0" strike="noStrike" spc="-1" dirty="0">
                          <a:solidFill>
                            <a:srgbClr val="000000"/>
                          </a:solidFill>
                          <a:latin typeface="Times New Roman" panose="02020603050405020304" pitchFamily="18" charset="0"/>
                          <a:cs typeface="Times New Roman" panose="02020603050405020304" pitchFamily="18" charset="0"/>
                        </a:rPr>
                        <a:t>Démarche d’investigation</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1"/>
                  </a:ext>
                </a:extLst>
              </a:tr>
              <a:tr h="351840">
                <a:tc>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Objectifs</a:t>
                      </a:r>
                      <a:r>
                        <a:rPr lang="fr-FR" sz="1800" b="1" strike="noStrike" spc="-1" dirty="0">
                          <a:solidFill>
                            <a:srgbClr val="000000"/>
                          </a:solidFill>
                          <a:latin typeface="Times New Roman" panose="02020603050405020304" pitchFamily="18" charset="0"/>
                          <a:cs typeface="Times New Roman" panose="02020603050405020304" pitchFamily="18" charset="0"/>
                        </a:rPr>
                        <a:t> </a:t>
                      </a:r>
                      <a:r>
                        <a:rPr lang="fr-FR" sz="1000" b="0" strike="noStrike" spc="-1" dirty="0">
                          <a:solidFill>
                            <a:srgbClr val="000000"/>
                          </a:solidFill>
                          <a:latin typeface="Times New Roman" panose="02020603050405020304" pitchFamily="18" charset="0"/>
                          <a:cs typeface="Times New Roman" panose="02020603050405020304" pitchFamily="18" charset="0"/>
                        </a:rPr>
                        <a:t>(compétences à faire acquérir, </a:t>
                      </a:r>
                    </a:p>
                    <a:p>
                      <a:r>
                        <a:rPr lang="fr-FR" sz="1000" b="0" strike="noStrike" spc="-1" dirty="0">
                          <a:solidFill>
                            <a:srgbClr val="000000"/>
                          </a:solidFill>
                          <a:latin typeface="Times New Roman" panose="02020603050405020304" pitchFamily="18" charset="0"/>
                          <a:cs typeface="Times New Roman" panose="02020603050405020304" pitchFamily="18" charset="0"/>
                        </a:rPr>
                        <a:t>capacités et connaissances attendues)</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pPr marL="285750" indent="-285750">
                        <a:buFontTx/>
                        <a:buChar char="-"/>
                      </a:pPr>
                      <a:endParaRPr lang="fr-FR" sz="1400" b="0" strike="noStrike" spc="-1" baseline="0" dirty="0">
                        <a:solidFill>
                          <a:srgbClr val="000000"/>
                        </a:solidFill>
                        <a:latin typeface="Times New Roman" panose="02020603050405020304" pitchFamily="18" charset="0"/>
                        <a:cs typeface="Times New Roman" panose="02020603050405020304" pitchFamily="18" charset="0"/>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2"/>
                  </a:ext>
                </a:extLst>
              </a:tr>
              <a:tr h="522630">
                <a:tc>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Organisation pédagogique de la séance :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r>
                        <a:rPr lang="fr-FR" sz="1200" b="0" strike="noStrike" spc="-1" dirty="0">
                          <a:solidFill>
                            <a:srgbClr val="000000"/>
                          </a:solidFill>
                          <a:latin typeface="Times New Roman" panose="02020603050405020304" pitchFamily="18" charset="0"/>
                          <a:cs typeface="Times New Roman" panose="02020603050405020304" pitchFamily="18" charset="0"/>
                        </a:rPr>
                        <a:t>Les élèves en ilots de 4 élèves avec des rôles distribués : manipulateur, lecteur de mesures, secrétaire et rapporteur. Cette organisation favorise la coopération et travail en équipes et les situations d’essais et de mesures.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3"/>
                  </a:ext>
                </a:extLst>
              </a:tr>
              <a:tr h="304776">
                <a:tc rowSpan="5">
                  <a:txBody>
                    <a:bodyPr/>
                    <a:lstStyle/>
                    <a:p>
                      <a:endParaRPr lang="fr-FR" sz="1400" b="1" strike="noStrike" spc="-1" dirty="0">
                        <a:solidFill>
                          <a:srgbClr val="000000"/>
                        </a:solidFill>
                        <a:latin typeface="Times New Roman" panose="02020603050405020304" pitchFamily="18" charset="0"/>
                        <a:cs typeface="Times New Roman" panose="02020603050405020304" pitchFamily="18" charset="0"/>
                      </a:endParaRPr>
                    </a:p>
                    <a:p>
                      <a:endParaRPr lang="fr-FR" sz="1400" b="1" strike="noStrike" spc="-1" dirty="0">
                        <a:solidFill>
                          <a:srgbClr val="000000"/>
                        </a:solidFill>
                        <a:latin typeface="Times New Roman" panose="02020603050405020304" pitchFamily="18" charset="0"/>
                        <a:cs typeface="Times New Roman" panose="02020603050405020304" pitchFamily="18" charset="0"/>
                      </a:endParaRPr>
                    </a:p>
                    <a:p>
                      <a:endParaRPr lang="fr-FR" sz="1400" b="1" strike="noStrike" spc="-1" dirty="0">
                        <a:solidFill>
                          <a:srgbClr val="000000"/>
                        </a:solidFill>
                        <a:latin typeface="Times New Roman" panose="02020603050405020304" pitchFamily="18" charset="0"/>
                        <a:cs typeface="Times New Roman" panose="02020603050405020304" pitchFamily="18" charset="0"/>
                      </a:endParaRPr>
                    </a:p>
                    <a:p>
                      <a:r>
                        <a:rPr lang="fr-FR" sz="1400" b="1" strike="noStrike" spc="-1" dirty="0">
                          <a:solidFill>
                            <a:srgbClr val="000000"/>
                          </a:solidFill>
                          <a:latin typeface="Times New Roman" panose="02020603050405020304" pitchFamily="18" charset="0"/>
                          <a:cs typeface="Times New Roman" panose="02020603050405020304" pitchFamily="18" charset="0"/>
                        </a:rPr>
                        <a:t>Activités </a:t>
                      </a:r>
                      <a:r>
                        <a:rPr lang="fr-FR" sz="1400" b="0" strike="noStrike" spc="-1" dirty="0">
                          <a:solidFill>
                            <a:srgbClr val="000000"/>
                          </a:solidFill>
                          <a:latin typeface="Times New Roman" panose="02020603050405020304" pitchFamily="18" charset="0"/>
                          <a:cs typeface="Times New Roman" panose="02020603050405020304" pitchFamily="18" charset="0"/>
                        </a:rPr>
                        <a:t>(expliciter la construction de la séance en s’appuyant sur des activités expérimentales réalisées auparavant et de leurs résultats, préciser la façon dont il compte animer la classe et mettre en synergie les élèves) </a:t>
                      </a:r>
                      <a:r>
                        <a:rPr lang="fr-FR" sz="1400" b="1" strike="noStrike" spc="-1" dirty="0">
                          <a:solidFill>
                            <a:srgbClr val="000000"/>
                          </a:solidFill>
                          <a:latin typeface="Times New Roman" panose="02020603050405020304" pitchFamily="18" charset="0"/>
                          <a:cs typeface="Times New Roman" panose="02020603050405020304" pitchFamily="18" charset="0"/>
                        </a:rPr>
                        <a:t>(50 mn)</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a:lstStyle/>
                    <a:p>
                      <a:r>
                        <a:rPr lang="fr-FR" sz="1100" b="1" strike="noStrike" spc="-1" dirty="0">
                          <a:solidFill>
                            <a:srgbClr val="000000"/>
                          </a:solidFill>
                          <a:latin typeface="Times New Roman" panose="02020603050405020304" pitchFamily="18" charset="0"/>
                          <a:cs typeface="Times New Roman" panose="02020603050405020304" pitchFamily="18" charset="0"/>
                        </a:rPr>
                        <a:t>Mise situation (5 mn)</a:t>
                      </a: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a:solidFill>
                        <a:srgbClr val="000000"/>
                      </a:solidFill>
                      <a:prstDash val="solid"/>
                    </a:lnT>
                    <a:lnB w="7200" cap="flat" cmpd="sng" algn="ctr">
                      <a:solidFill>
                        <a:srgbClr val="000000"/>
                      </a:solidFill>
                      <a:prstDash val="solid"/>
                      <a:round/>
                      <a:headEnd type="none" w="med" len="med"/>
                      <a:tailEnd type="none" w="med" len="med"/>
                    </a:lnB>
                    <a:noFill/>
                  </a:tcPr>
                </a:tc>
                <a:tc>
                  <a:txBody>
                    <a:bodyPr/>
                    <a:lstStyle/>
                    <a:p>
                      <a:endParaRPr lang="fr-FR" sz="11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304776">
                <a:tc vMerge="1">
                  <a:txBody>
                    <a:bodyPr/>
                    <a:lstStyle/>
                    <a:p>
                      <a:endParaRPr lang="fr-GF"/>
                    </a:p>
                  </a:txBody>
                  <a:tcPr/>
                </a:tc>
                <a:tc>
                  <a:txBody>
                    <a:bodyPr/>
                    <a:lstStyle/>
                    <a:p>
                      <a:r>
                        <a:rPr lang="fr-FR" sz="1100" b="1" strike="noStrike" spc="-1" dirty="0">
                          <a:solidFill>
                            <a:srgbClr val="000000"/>
                          </a:solidFill>
                          <a:latin typeface="Times New Roman" panose="02020603050405020304" pitchFamily="18" charset="0"/>
                          <a:cs typeface="Times New Roman" panose="02020603050405020304" pitchFamily="18" charset="0"/>
                        </a:rPr>
                        <a:t>Vérifications des prérequis </a:t>
                      </a:r>
                    </a:p>
                    <a:p>
                      <a:r>
                        <a:rPr lang="fr-FR" sz="1100" b="1" strike="noStrike" spc="-1" dirty="0">
                          <a:solidFill>
                            <a:srgbClr val="000000"/>
                          </a:solidFill>
                          <a:latin typeface="Times New Roman" panose="02020603050405020304" pitchFamily="18" charset="0"/>
                          <a:cs typeface="Times New Roman" panose="02020603050405020304" pitchFamily="18" charset="0"/>
                        </a:rPr>
                        <a:t>(5 mn)</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a:txBody>
                    <a:bodyPr/>
                    <a:lstStyle/>
                    <a:p>
                      <a:endParaRPr lang="fr-FR" sz="11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8961238"/>
                  </a:ext>
                </a:extLst>
              </a:tr>
              <a:tr h="304776">
                <a:tc vMerge="1">
                  <a:txBody>
                    <a:bodyPr/>
                    <a:lstStyle/>
                    <a:p>
                      <a:endParaRPr lang="fr-GF"/>
                    </a:p>
                  </a:txBody>
                  <a:tcPr/>
                </a:tc>
                <a:tc>
                  <a:txBody>
                    <a:bodyPr/>
                    <a:lstStyle/>
                    <a:p>
                      <a:r>
                        <a:rPr lang="fr-FR" sz="1100" b="1" strike="noStrike" spc="-1" dirty="0">
                          <a:solidFill>
                            <a:srgbClr val="000000"/>
                          </a:solidFill>
                          <a:latin typeface="Times New Roman" panose="02020603050405020304" pitchFamily="18" charset="0"/>
                          <a:cs typeface="Times New Roman" panose="02020603050405020304" pitchFamily="18" charset="0"/>
                        </a:rPr>
                        <a:t>Mise en activité (20 mn)</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a:txBody>
                    <a:bodyPr/>
                    <a:lstStyle/>
                    <a:p>
                      <a:endParaRPr lang="fr-FR" sz="11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5155465"/>
                  </a:ext>
                </a:extLst>
              </a:tr>
              <a:tr h="304776">
                <a:tc vMerge="1">
                  <a:txBody>
                    <a:bodyPr/>
                    <a:lstStyle/>
                    <a:p>
                      <a:endParaRPr lang="fr-GF"/>
                    </a:p>
                  </a:txBody>
                  <a:tcPr/>
                </a:tc>
                <a:tc>
                  <a:txBody>
                    <a:bodyPr/>
                    <a:lstStyle/>
                    <a:p>
                      <a:r>
                        <a:rPr lang="fr-FR" sz="1100" b="1" strike="noStrike" spc="-1" dirty="0">
                          <a:solidFill>
                            <a:srgbClr val="000000"/>
                          </a:solidFill>
                          <a:latin typeface="Times New Roman" panose="02020603050405020304" pitchFamily="18" charset="0"/>
                          <a:cs typeface="Times New Roman" panose="02020603050405020304" pitchFamily="18" charset="0"/>
                        </a:rPr>
                        <a:t>Restitution</a:t>
                      </a:r>
                    </a:p>
                    <a:p>
                      <a:r>
                        <a:rPr lang="fr-FR" sz="1100" b="1" strike="noStrike" spc="-1" dirty="0">
                          <a:solidFill>
                            <a:srgbClr val="000000"/>
                          </a:solidFill>
                          <a:latin typeface="Times New Roman" panose="02020603050405020304" pitchFamily="18" charset="0"/>
                          <a:cs typeface="Times New Roman" panose="02020603050405020304" pitchFamily="18" charset="0"/>
                        </a:rPr>
                        <a:t> (10 mn)</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tc>
                  <a:txBody>
                    <a:bodyPr/>
                    <a:lstStyle/>
                    <a:p>
                      <a:endParaRPr lang="fr-FR" sz="11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0662077"/>
                  </a:ext>
                </a:extLst>
              </a:tr>
              <a:tr h="304776">
                <a:tc vMerge="1">
                  <a:txBody>
                    <a:bodyPr/>
                    <a:lstStyle/>
                    <a:p>
                      <a:endParaRPr lang="fr-GF"/>
                    </a:p>
                  </a:txBody>
                  <a:tcPr/>
                </a:tc>
                <a:tc>
                  <a:txBody>
                    <a:bodyPr/>
                    <a:lstStyle/>
                    <a:p>
                      <a:r>
                        <a:rPr lang="fr-FR" sz="1100" b="1" strike="noStrike" spc="-1" dirty="0">
                          <a:solidFill>
                            <a:srgbClr val="000000"/>
                          </a:solidFill>
                          <a:latin typeface="Times New Roman" panose="02020603050405020304" pitchFamily="18" charset="0"/>
                          <a:cs typeface="Times New Roman" panose="02020603050405020304" pitchFamily="18" charset="0"/>
                        </a:rPr>
                        <a:t>Bilan activité</a:t>
                      </a:r>
                    </a:p>
                    <a:p>
                      <a:r>
                        <a:rPr lang="fr-FR" sz="1100" b="1" strike="noStrike" spc="-1" dirty="0">
                          <a:solidFill>
                            <a:srgbClr val="000000"/>
                          </a:solidFill>
                          <a:latin typeface="Times New Roman" panose="02020603050405020304" pitchFamily="18" charset="0"/>
                          <a:cs typeface="Times New Roman" panose="02020603050405020304" pitchFamily="18" charset="0"/>
                        </a:rPr>
                        <a:t> (10 mn)</a:t>
                      </a: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a:solidFill>
                        <a:srgbClr val="000000"/>
                      </a:solidFill>
                      <a:prstDash val="solid"/>
                    </a:lnB>
                    <a:noFill/>
                  </a:tcPr>
                </a:tc>
                <a:tc>
                  <a:txBody>
                    <a:bodyPr/>
                    <a:lstStyle/>
                    <a:p>
                      <a:endParaRPr lang="fr-FR" sz="11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4466473"/>
                  </a:ext>
                </a:extLst>
              </a:tr>
              <a:tr h="507960">
                <a:tc>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Ressources et matériels </a:t>
                      </a:r>
                      <a:r>
                        <a:rPr lang="fr-FR" sz="1200" b="0" strike="noStrike" spc="-1" dirty="0">
                          <a:solidFill>
                            <a:srgbClr val="000000"/>
                          </a:solidFill>
                          <a:latin typeface="Times New Roman" panose="02020603050405020304" pitchFamily="18" charset="0"/>
                          <a:cs typeface="Times New Roman" panose="02020603050405020304" pitchFamily="18" charset="0"/>
                        </a:rPr>
                        <a:t>(appareils de mesures, support didactique, applications logicielles</a:t>
                      </a:r>
                      <a:r>
                        <a:rPr lang="fr-FR" sz="1400" b="0" strike="noStrike" spc="-1" dirty="0">
                          <a:solidFill>
                            <a:srgbClr val="000000"/>
                          </a:solidFill>
                          <a:latin typeface="Times New Roman" panose="02020603050405020304" pitchFamily="18" charset="0"/>
                          <a:cs typeface="Times New Roman" panose="02020603050405020304" pitchFamily="18" charset="0"/>
                        </a:rPr>
                        <a:t>)</a:t>
                      </a:r>
                      <a:r>
                        <a:rPr lang="fr-FR" sz="1400" b="1" strike="noStrike" spc="-1" dirty="0">
                          <a:solidFill>
                            <a:srgbClr val="000000"/>
                          </a:solidFill>
                          <a:latin typeface="Times New Roman" panose="02020603050405020304" pitchFamily="18" charset="0"/>
                          <a:cs typeface="Times New Roman" panose="02020603050405020304" pitchFamily="18" charset="0"/>
                        </a:rPr>
                        <a:t>:</a:t>
                      </a:r>
                    </a:p>
                  </a:txBody>
                  <a:tcPr marL="36000" marR="36000">
                    <a:lnL w="7200">
                      <a:solidFill>
                        <a:srgbClr val="000000"/>
                      </a:solidFill>
                      <a:prstDash val="soli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a:solidFill>
                        <a:srgbClr val="000000"/>
                      </a:solidFill>
                      <a:prstDash val="solid"/>
                    </a:lnB>
                    <a:noFill/>
                  </a:tcPr>
                </a:tc>
                <a:tc gridSpan="2">
                  <a:txBody>
                    <a:bodyPr/>
                    <a:lstStyle/>
                    <a:p>
                      <a:endParaRPr lang="fr-FR" sz="1600" b="0" strike="noStrike" spc="-1" dirty="0">
                        <a:solidFill>
                          <a:srgbClr val="000000"/>
                        </a:solidFill>
                        <a:latin typeface="Times New Roman" panose="02020603050405020304" pitchFamily="18" charset="0"/>
                        <a:cs typeface="Times New Roman" panose="02020603050405020304" pitchFamily="18" charset="0"/>
                      </a:endParaRPr>
                    </a:p>
                  </a:txBody>
                  <a:tcPr marL="36000" marR="36000">
                    <a:lnL w="7200" cap="flat" cmpd="sng" algn="ctr">
                      <a:solidFill>
                        <a:srgbClr val="000000"/>
                      </a:solidFill>
                      <a:prstDash val="solid"/>
                      <a:round/>
                      <a:headEnd type="none" w="med" len="med"/>
                      <a:tailEnd type="none" w="med" len="med"/>
                    </a:lnL>
                    <a:lnR w="7200">
                      <a:solidFill>
                        <a:srgbClr val="000000"/>
                      </a:solidFill>
                      <a:prstDash val="solid"/>
                    </a:lnR>
                    <a:lnT w="7200" cap="flat" cmpd="sng" algn="ctr">
                      <a:solidFill>
                        <a:srgbClr val="000000"/>
                      </a:solidFill>
                      <a:prstDash val="solid"/>
                      <a:round/>
                      <a:headEnd type="none" w="med" len="med"/>
                      <a:tailEnd type="none" w="med" len="me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7"/>
                  </a:ext>
                </a:extLst>
              </a:tr>
              <a:tr h="342330">
                <a:tc>
                  <a:txBody>
                    <a:bodyPr/>
                    <a:lstStyle/>
                    <a:p>
                      <a:r>
                        <a:rPr lang="fr-FR" sz="1400" b="1" strike="noStrike" spc="-1" dirty="0">
                          <a:solidFill>
                            <a:srgbClr val="000000"/>
                          </a:solidFill>
                          <a:latin typeface="Times New Roman" panose="02020603050405020304" pitchFamily="18" charset="0"/>
                          <a:cs typeface="Times New Roman" panose="02020603050405020304" pitchFamily="18" charset="0"/>
                        </a:rPr>
                        <a:t>Bilan de la séance (5 mn) :</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pPr marL="0" algn="l" defTabSz="914400" rtl="0" eaLnBrk="1" latinLnBrk="0" hangingPunct="1"/>
                      <a:r>
                        <a:rPr lang="fr-FR" sz="1200" b="0" strike="noStrike" kern="1200" spc="-1" dirty="0">
                          <a:solidFill>
                            <a:srgbClr val="000000"/>
                          </a:solidFill>
                          <a:latin typeface="Times New Roman" panose="02020603050405020304" pitchFamily="18" charset="0"/>
                          <a:ea typeface="+mn-ea"/>
                          <a:cs typeface="Times New Roman" panose="02020603050405020304" pitchFamily="18" charset="0"/>
                        </a:rPr>
                        <a:t>Trace écrite</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8"/>
                  </a:ext>
                </a:extLst>
              </a:tr>
              <a:tr h="376728">
                <a:tc>
                  <a:txBody>
                    <a:bodyPr/>
                    <a:lstStyle/>
                    <a:p>
                      <a:r>
                        <a:rPr lang="fr-FR" sz="1400" b="1" strike="noStrike" spc="-1" dirty="0">
                          <a:solidFill>
                            <a:srgbClr val="000000"/>
                          </a:solidFill>
                          <a:latin typeface="Arial"/>
                        </a:rPr>
                        <a:t>Modalité d’évaluation</a:t>
                      </a:r>
                      <a:endParaRPr lang="fr-FR" sz="1400" b="0" strike="noStrike" spc="-1" dirty="0">
                        <a:solidFill>
                          <a:srgbClr val="000000"/>
                        </a:solidFill>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a:lstStyle/>
                    <a:p>
                      <a:r>
                        <a:rPr lang="fr-FR" sz="1200" b="0" strike="noStrike" spc="-1" dirty="0">
                          <a:solidFill>
                            <a:srgbClr val="000000"/>
                          </a:solidFill>
                          <a:latin typeface="Arial"/>
                        </a:rPr>
                        <a:t>Évaluation diagnostique, formative, sommative :  Les critères d’évaluation doivent être explicités.</a:t>
                      </a: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a:lstStyle/>
                    <a:p>
                      <a:endParaRPr lang="fr-GF"/>
                    </a:p>
                  </a:txBody>
                  <a:tcPr/>
                </a:tc>
                <a:extLst>
                  <a:ext uri="{0D108BD9-81ED-4DB2-BD59-A6C34878D82A}">
                    <a16:rowId xmlns:a16="http://schemas.microsoft.com/office/drawing/2014/main" val="10009"/>
                  </a:ext>
                </a:extLst>
              </a:tr>
            </a:tbl>
          </a:graphicData>
        </a:graphic>
      </p:graphicFrame>
    </p:spTree>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808</Words>
  <Application>Microsoft Office PowerPoint</Application>
  <PresentationFormat>Grand écran</PresentationFormat>
  <Paragraphs>126</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Symbol</vt:lpstr>
      <vt:lpstr>Times New Roman</vt:lpstr>
      <vt:lpstr>Wingdings</vt:lpstr>
      <vt:lpstr>Thème Office</vt:lpstr>
      <vt:lpstr>CAPET INTERNE EPREUVE ORALE  </vt:lpstr>
      <vt:lpstr>Sommaire</vt:lpstr>
      <vt:lpstr>Présentation PowerPoint</vt:lpstr>
      <vt:lpstr>1.1 Présentions du support utilisé</vt:lpstr>
      <vt:lpstr>Présentation PowerPoint</vt:lpstr>
      <vt:lpstr>Partie 2  Exploitation pédagogique</vt:lpstr>
      <vt:lpstr>Le réinvestissement de l’activité pratique en vue d’une exploitation pédagogique est relatif à :  - la série , voie technologique, série Science et Technologie de l’Industrie et du Développement Durable  (STI2D)  - l’enseignement commun d’ingénierie, l’innovation et développement durable   - En classe de : ….  Elle devra s’imposer dans la séquence :   ……………….    Les compétences abordées seront :  -  ……………………..   - ……………………...   - …………………….   Les enseignements communs de 2I2D sont dispensés à raison de 3h30 par semaine organisées de la façon suivante :   - 2h de TP en demi-groupe ;   - 1h30 en classe entière. </vt:lpstr>
      <vt:lpstr>Présentation PowerPoint</vt:lpstr>
      <vt:lpstr>Présentation PowerPoint</vt:lpstr>
      <vt:lpstr>Présentation PowerPoint</vt:lpstr>
      <vt:lpstr>Conclusion  Pour conclure cette séquence sur le …… me paraît particulièrement pertinente, car elle articule de manière concrète enjeux de société, culture technologique et démarche pédagogique. Elle permet aux élèves de comprendre qu’un tel système n’est pas seulement un …… bien isolé, mais aussi un …. Capable d’assurer une bonne qualité avec une consommation d’énergie maîtrisée.   A travers cette séquence, l’élève ne se contente pas d’apprendre, il apprend à analyser, comparer , justifier et communiquer un choix technique, ce qui me semble être au cœur de la formation technologique que nous portons. </vt:lpstr>
      <vt:lpstr>Merci de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c:title>
  <dc:creator>admin</dc:creator>
  <cp:lastModifiedBy>Emmanuel TAKPA</cp:lastModifiedBy>
  <cp:revision>57</cp:revision>
  <dcterms:created xsi:type="dcterms:W3CDTF">2024-03-20T16:41:04Z</dcterms:created>
  <dcterms:modified xsi:type="dcterms:W3CDTF">2026-03-30T19:32:03Z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Grand écran</vt:lpwstr>
  </property>
  <property fmtid="{D5CDD505-2E9C-101B-9397-08002B2CF9AE}" pid="3" name="Slides">
    <vt:i4>8</vt:i4>
  </property>
</Properties>
</file>